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84" r:id="rId2"/>
    <p:sldId id="8497" r:id="rId3"/>
    <p:sldId id="8483" r:id="rId4"/>
    <p:sldId id="8482" r:id="rId5"/>
    <p:sldId id="327" r:id="rId6"/>
    <p:sldId id="320" r:id="rId7"/>
    <p:sldId id="8430" r:id="rId8"/>
    <p:sldId id="8469" r:id="rId9"/>
    <p:sldId id="8375" r:id="rId10"/>
    <p:sldId id="292" r:id="rId11"/>
    <p:sldId id="286" r:id="rId12"/>
    <p:sldId id="285" r:id="rId13"/>
    <p:sldId id="8470" r:id="rId14"/>
    <p:sldId id="287" r:id="rId15"/>
    <p:sldId id="259" r:id="rId16"/>
    <p:sldId id="8471" r:id="rId17"/>
    <p:sldId id="288" r:id="rId18"/>
    <p:sldId id="257" r:id="rId19"/>
    <p:sldId id="8468" r:id="rId20"/>
    <p:sldId id="8494" r:id="rId21"/>
    <p:sldId id="8495" r:id="rId22"/>
    <p:sldId id="8496" r:id="rId23"/>
    <p:sldId id="8474" r:id="rId24"/>
    <p:sldId id="8485" r:id="rId25"/>
    <p:sldId id="8487" r:id="rId26"/>
    <p:sldId id="8490" r:id="rId27"/>
    <p:sldId id="8479" r:id="rId28"/>
    <p:sldId id="8492" r:id="rId29"/>
    <p:sldId id="8491" r:id="rId30"/>
    <p:sldId id="8477" r:id="rId31"/>
    <p:sldId id="8481" r:id="rId32"/>
    <p:sldId id="8500" r:id="rId33"/>
    <p:sldId id="8501" r:id="rId34"/>
    <p:sldId id="8502" r:id="rId35"/>
    <p:sldId id="8503" r:id="rId36"/>
    <p:sldId id="8488" r:id="rId37"/>
    <p:sldId id="8389" r:id="rId38"/>
    <p:sldId id="8385" r:id="rId39"/>
    <p:sldId id="8390" r:id="rId40"/>
    <p:sldId id="839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22B9C6-BC52-FE47-82F7-542B44DE81A2}" v="9" dt="2021-09-24T13:51:05.8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048"/>
    <p:restoredTop sz="81869"/>
  </p:normalViewPr>
  <p:slideViewPr>
    <p:cSldViewPr snapToGrid="0" snapToObjects="1">
      <p:cViewPr varScale="1">
        <p:scale>
          <a:sx n="177" d="100"/>
          <a:sy n="177" d="100"/>
        </p:scale>
        <p:origin x="14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Wildfire" userId="a5e9c79b-82aa-4c95-a302-529348dd9c19" providerId="ADAL" clId="{3622B9C6-BC52-FE47-82F7-542B44DE81A2}"/>
    <pc:docChg chg="custSel addSld modSld sldOrd">
      <pc:chgData name="Jeremy Wildfire" userId="a5e9c79b-82aa-4c95-a302-529348dd9c19" providerId="ADAL" clId="{3622B9C6-BC52-FE47-82F7-542B44DE81A2}" dt="2021-09-24T13:51:05.838" v="817"/>
      <pc:docMkLst>
        <pc:docMk/>
      </pc:docMkLst>
      <pc:sldChg chg="modSp mod modAnim">
        <pc:chgData name="Jeremy Wildfire" userId="a5e9c79b-82aa-4c95-a302-529348dd9c19" providerId="ADAL" clId="{3622B9C6-BC52-FE47-82F7-542B44DE81A2}" dt="2021-09-24T13:51:05.838" v="817"/>
        <pc:sldMkLst>
          <pc:docMk/>
          <pc:sldMk cId="3999790945" sldId="257"/>
        </pc:sldMkLst>
        <pc:spChg chg="mod">
          <ac:chgData name="Jeremy Wildfire" userId="a5e9c79b-82aa-4c95-a302-529348dd9c19" providerId="ADAL" clId="{3622B9C6-BC52-FE47-82F7-542B44DE81A2}" dt="2021-09-24T13:48:03.308" v="809" actId="20577"/>
          <ac:spMkLst>
            <pc:docMk/>
            <pc:sldMk cId="3999790945" sldId="257"/>
            <ac:spMk id="2" creationId="{4C9EB27D-DAA8-DA4F-8DD2-2FB136BB321A}"/>
          </ac:spMkLst>
        </pc:spChg>
      </pc:sldChg>
      <pc:sldChg chg="modAnim">
        <pc:chgData name="Jeremy Wildfire" userId="a5e9c79b-82aa-4c95-a302-529348dd9c19" providerId="ADAL" clId="{3622B9C6-BC52-FE47-82F7-542B44DE81A2}" dt="2021-09-24T13:51:02.351" v="816"/>
        <pc:sldMkLst>
          <pc:docMk/>
          <pc:sldMk cId="1889995798" sldId="259"/>
        </pc:sldMkLst>
      </pc:sldChg>
      <pc:sldChg chg="addSp modSp mod">
        <pc:chgData name="Jeremy Wildfire" userId="a5e9c79b-82aa-4c95-a302-529348dd9c19" providerId="ADAL" clId="{3622B9C6-BC52-FE47-82F7-542B44DE81A2}" dt="2021-09-24T13:50:14.124" v="814" actId="14100"/>
        <pc:sldMkLst>
          <pc:docMk/>
          <pc:sldMk cId="332872597" sldId="285"/>
        </pc:sldMkLst>
        <pc:spChg chg="mod">
          <ac:chgData name="Jeremy Wildfire" userId="a5e9c79b-82aa-4c95-a302-529348dd9c19" providerId="ADAL" clId="{3622B9C6-BC52-FE47-82F7-542B44DE81A2}" dt="2021-09-24T13:13:02.465" v="724" actId="20577"/>
          <ac:spMkLst>
            <pc:docMk/>
            <pc:sldMk cId="332872597" sldId="285"/>
            <ac:spMk id="3" creationId="{ED2A6E58-E965-F843-808D-30BFC6451EC2}"/>
          </ac:spMkLst>
        </pc:spChg>
        <pc:spChg chg="add mod">
          <ac:chgData name="Jeremy Wildfire" userId="a5e9c79b-82aa-4c95-a302-529348dd9c19" providerId="ADAL" clId="{3622B9C6-BC52-FE47-82F7-542B44DE81A2}" dt="2021-09-24T13:50:14.124" v="814" actId="14100"/>
          <ac:spMkLst>
            <pc:docMk/>
            <pc:sldMk cId="332872597" sldId="285"/>
            <ac:spMk id="4" creationId="{2CBD6418-0A9F-2844-B4C8-DE301E78E9E5}"/>
          </ac:spMkLst>
        </pc:spChg>
      </pc:sldChg>
      <pc:sldChg chg="addSp modSp mod ord">
        <pc:chgData name="Jeremy Wildfire" userId="a5e9c79b-82aa-4c95-a302-529348dd9c19" providerId="ADAL" clId="{3622B9C6-BC52-FE47-82F7-542B44DE81A2}" dt="2021-09-24T13:41:23.358" v="806" actId="20577"/>
        <pc:sldMkLst>
          <pc:docMk/>
          <pc:sldMk cId="1112317758" sldId="286"/>
        </pc:sldMkLst>
        <pc:spChg chg="add mod">
          <ac:chgData name="Jeremy Wildfire" userId="a5e9c79b-82aa-4c95-a302-529348dd9c19" providerId="ADAL" clId="{3622B9C6-BC52-FE47-82F7-542B44DE81A2}" dt="2021-09-24T13:41:23.358" v="806" actId="20577"/>
          <ac:spMkLst>
            <pc:docMk/>
            <pc:sldMk cId="1112317758" sldId="286"/>
            <ac:spMk id="4" creationId="{FA882A1E-D691-464F-9B73-3069730647D1}"/>
          </ac:spMkLst>
        </pc:spChg>
      </pc:sldChg>
      <pc:sldChg chg="modAnim">
        <pc:chgData name="Jeremy Wildfire" userId="a5e9c79b-82aa-4c95-a302-529348dd9c19" providerId="ADAL" clId="{3622B9C6-BC52-FE47-82F7-542B44DE81A2}" dt="2021-09-24T13:50:59.124" v="815"/>
        <pc:sldMkLst>
          <pc:docMk/>
          <pc:sldMk cId="2069160934" sldId="287"/>
        </pc:sldMkLst>
      </pc:sldChg>
      <pc:sldChg chg="modSp new mod">
        <pc:chgData name="Jeremy Wildfire" userId="a5e9c79b-82aa-4c95-a302-529348dd9c19" providerId="ADAL" clId="{3622B9C6-BC52-FE47-82F7-542B44DE81A2}" dt="2021-09-24T13:48:20.837" v="813" actId="115"/>
        <pc:sldMkLst>
          <pc:docMk/>
          <pc:sldMk cId="4249539197" sldId="288"/>
        </pc:sldMkLst>
        <pc:spChg chg="mod">
          <ac:chgData name="Jeremy Wildfire" userId="a5e9c79b-82aa-4c95-a302-529348dd9c19" providerId="ADAL" clId="{3622B9C6-BC52-FE47-82F7-542B44DE81A2}" dt="2021-09-24T13:05:26.604" v="127" actId="20577"/>
          <ac:spMkLst>
            <pc:docMk/>
            <pc:sldMk cId="4249539197" sldId="288"/>
            <ac:spMk id="2" creationId="{D110BF8C-5625-3F4F-84D0-048E9320648F}"/>
          </ac:spMkLst>
        </pc:spChg>
        <pc:spChg chg="mod">
          <ac:chgData name="Jeremy Wildfire" userId="a5e9c79b-82aa-4c95-a302-529348dd9c19" providerId="ADAL" clId="{3622B9C6-BC52-FE47-82F7-542B44DE81A2}" dt="2021-09-24T13:48:20.837" v="813" actId="115"/>
          <ac:spMkLst>
            <pc:docMk/>
            <pc:sldMk cId="4249539197" sldId="288"/>
            <ac:spMk id="3" creationId="{E11CAE07-D172-904E-BE24-B2BF115A755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803B6-C304-6645-9104-104C82AE6025}" type="datetimeFigureOut">
              <a:rPr lang="en-US" smtClean="0"/>
              <a:t>10/22/21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BAAE8A-0296-1044-98D3-FD4B9DEE846E}" type="slidenum">
              <a:rPr lang="en-US" smtClean="0"/>
              <a:t>‹#›</a:t>
            </a:fld>
            <a:endParaRPr lang="en-US"/>
          </a:p>
        </p:txBody>
      </p:sp>
    </p:spTree>
    <p:extLst>
      <p:ext uri="{BB962C8B-B14F-4D97-AF65-F5344CB8AC3E}">
        <p14:creationId xmlns:p14="http://schemas.microsoft.com/office/powerpoint/2010/main" val="313254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5</a:t>
            </a:fld>
            <a:endParaRPr lang="en-US" dirty="0"/>
          </a:p>
        </p:txBody>
      </p:sp>
    </p:spTree>
    <p:extLst>
      <p:ext uri="{BB962C8B-B14F-4D97-AF65-F5344CB8AC3E}">
        <p14:creationId xmlns:p14="http://schemas.microsoft.com/office/powerpoint/2010/main" val="2681114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32</a:t>
            </a:fld>
            <a:endParaRPr lang="en-US"/>
          </a:p>
        </p:txBody>
      </p:sp>
    </p:spTree>
    <p:extLst>
      <p:ext uri="{BB962C8B-B14F-4D97-AF65-F5344CB8AC3E}">
        <p14:creationId xmlns:p14="http://schemas.microsoft.com/office/powerpoint/2010/main" val="1932723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33</a:t>
            </a:fld>
            <a:endParaRPr lang="en-US"/>
          </a:p>
        </p:txBody>
      </p:sp>
    </p:spTree>
    <p:extLst>
      <p:ext uri="{BB962C8B-B14F-4D97-AF65-F5344CB8AC3E}">
        <p14:creationId xmlns:p14="http://schemas.microsoft.com/office/powerpoint/2010/main" val="856711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34</a:t>
            </a:fld>
            <a:endParaRPr lang="en-US"/>
          </a:p>
        </p:txBody>
      </p:sp>
    </p:spTree>
    <p:extLst>
      <p:ext uri="{BB962C8B-B14F-4D97-AF65-F5344CB8AC3E}">
        <p14:creationId xmlns:p14="http://schemas.microsoft.com/office/powerpoint/2010/main" val="3546968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35</a:t>
            </a:fld>
            <a:endParaRPr lang="en-US"/>
          </a:p>
        </p:txBody>
      </p:sp>
    </p:spTree>
    <p:extLst>
      <p:ext uri="{BB962C8B-B14F-4D97-AF65-F5344CB8AC3E}">
        <p14:creationId xmlns:p14="http://schemas.microsoft.com/office/powerpoint/2010/main" val="3183431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85788" lvl="1" indent="-295275"/>
            <a:r>
              <a:rPr lang="en-US" u="sng" dirty="0"/>
              <a:t>Open Source</a:t>
            </a:r>
            <a:r>
              <a:rPr lang="en-US" dirty="0"/>
              <a:t> - Transparent. Customizable. Free!</a:t>
            </a:r>
          </a:p>
          <a:p>
            <a:pPr marL="585788" lvl="1" indent="-295275"/>
            <a:r>
              <a:rPr lang="en-US" b="1" u="sng" dirty="0"/>
              <a:t>Highly Collaborative</a:t>
            </a:r>
            <a:r>
              <a:rPr lang="en-US" b="1" dirty="0"/>
              <a:t> - Clinicians and Programmers working together.</a:t>
            </a:r>
          </a:p>
          <a:p>
            <a:pPr marL="585788" lvl="1" indent="-295275"/>
            <a:r>
              <a:rPr lang="en-US" u="sng" dirty="0"/>
              <a:t>Interactive</a:t>
            </a:r>
            <a:r>
              <a:rPr lang="en-US" dirty="0"/>
              <a:t> - Users can explore their data.</a:t>
            </a:r>
          </a:p>
          <a:p>
            <a:pPr marL="585788" lvl="1" indent="-295275"/>
            <a:r>
              <a:rPr lang="en-US" u="sng" dirty="0"/>
              <a:t>Easy to Use</a:t>
            </a:r>
            <a:r>
              <a:rPr lang="en-US" dirty="0"/>
              <a:t> - Just open up a webpage. </a:t>
            </a:r>
          </a:p>
          <a:p>
            <a:pPr marL="585788" lvl="1" indent="-295275"/>
            <a:r>
              <a:rPr lang="en-US" u="sng" dirty="0"/>
              <a:t>Easy to Configure</a:t>
            </a:r>
            <a:r>
              <a:rPr lang="en-US" dirty="0"/>
              <a:t> - Streamlined configuration with R.  </a:t>
            </a:r>
          </a:p>
          <a:p>
            <a:pPr marL="585788" lvl="1" indent="-295275"/>
            <a:r>
              <a:rPr lang="en-US" u="sng" dirty="0"/>
              <a:t>Compliant with Data Standards</a:t>
            </a:r>
            <a:r>
              <a:rPr lang="en-US" dirty="0"/>
              <a:t> - Support </a:t>
            </a:r>
            <a:r>
              <a:rPr lang="en-US" dirty="0" err="1"/>
              <a:t>ADaM</a:t>
            </a:r>
            <a:r>
              <a:rPr lang="en-US" dirty="0"/>
              <a:t> and SDTM by default.</a:t>
            </a:r>
          </a:p>
          <a:p>
            <a:pPr marL="585788" lvl="1" indent="-295275"/>
            <a:r>
              <a:rPr lang="en-US" u="sng" dirty="0"/>
              <a:t>Agile</a:t>
            </a:r>
            <a:r>
              <a:rPr lang="en-US" dirty="0"/>
              <a:t> - Frequent releases with GitHub. </a:t>
            </a:r>
          </a:p>
          <a:p>
            <a:pPr marL="585788" lvl="1" indent="-295275"/>
            <a:r>
              <a:rPr lang="en-US" u="sng" dirty="0"/>
              <a:t>Engaging</a:t>
            </a:r>
            <a:r>
              <a:rPr lang="en-US" dirty="0"/>
              <a:t> - Regular Feedback from users. Pilot testing. Open issue tracking. </a:t>
            </a:r>
          </a:p>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6</a:t>
            </a:fld>
            <a:endParaRPr lang="en-US" dirty="0"/>
          </a:p>
        </p:txBody>
      </p:sp>
    </p:spTree>
    <p:extLst>
      <p:ext uri="{BB962C8B-B14F-4D97-AF65-F5344CB8AC3E}">
        <p14:creationId xmlns:p14="http://schemas.microsoft.com/office/powerpoint/2010/main" val="1272088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u="sng" dirty="0"/>
              <a:t>Medical Monitoring</a:t>
            </a:r>
            <a:r>
              <a:rPr lang="en-US" sz="2800" dirty="0"/>
              <a:t> </a:t>
            </a:r>
          </a:p>
          <a:p>
            <a:r>
              <a:rPr lang="en-US" sz="2800" u="sng" dirty="0"/>
              <a:t>Data Exploration</a:t>
            </a:r>
            <a:r>
              <a:rPr lang="en-US" sz="2800" dirty="0"/>
              <a:t> – Supplemental tool for analysts.</a:t>
            </a:r>
          </a:p>
          <a:p>
            <a:r>
              <a:rPr lang="en-US" sz="2800" u="sng" dirty="0">
                <a:ea typeface="+mn-lt"/>
                <a:cs typeface="+mn-lt"/>
              </a:rPr>
              <a:t>Data Monitoring Committee </a:t>
            </a:r>
            <a:r>
              <a:rPr lang="en-US" sz="2800" dirty="0">
                <a:ea typeface="+mn-lt"/>
                <a:cs typeface="+mn-lt"/>
              </a:rPr>
              <a:t>- Novartis submitted graphics to DMC. </a:t>
            </a:r>
          </a:p>
          <a:p>
            <a:r>
              <a:rPr lang="en-US" sz="2800" u="sng" dirty="0"/>
              <a:t>Risk-based Monitoring?</a:t>
            </a:r>
          </a:p>
          <a:p>
            <a:r>
              <a:rPr lang="en-US" sz="2800" u="sng" dirty="0"/>
              <a:t>Regulatory Submissions??? </a:t>
            </a:r>
          </a:p>
          <a:p>
            <a:pPr lvl="1"/>
            <a:r>
              <a:rPr lang="en-US" sz="2400" dirty="0"/>
              <a:t>Lots of discussion here. Several other working groups piloting interactive submissions. </a:t>
            </a:r>
          </a:p>
          <a:p>
            <a:endParaRPr lang="en-US" dirty="0"/>
          </a:p>
        </p:txBody>
      </p:sp>
      <p:sp>
        <p:nvSpPr>
          <p:cNvPr id="4" name="Slide Number Placeholder 3"/>
          <p:cNvSpPr>
            <a:spLocks noGrp="1"/>
          </p:cNvSpPr>
          <p:nvPr>
            <p:ph type="sldNum" sz="quarter" idx="5"/>
          </p:nvPr>
        </p:nvSpPr>
        <p:spPr/>
        <p:txBody>
          <a:bodyPr/>
          <a:lstStyle/>
          <a:p>
            <a:fld id="{FD878251-FF04-4145-99F7-B5494CB46062}" type="slidenum">
              <a:rPr lang="en-US" smtClean="0"/>
              <a:t>7</a:t>
            </a:fld>
            <a:endParaRPr lang="en-US"/>
          </a:p>
        </p:txBody>
      </p:sp>
    </p:spTree>
    <p:extLst>
      <p:ext uri="{BB962C8B-B14F-4D97-AF65-F5344CB8AC3E}">
        <p14:creationId xmlns:p14="http://schemas.microsoft.com/office/powerpoint/2010/main" val="1622984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11</a:t>
            </a:fld>
            <a:endParaRPr lang="en-US"/>
          </a:p>
        </p:txBody>
      </p:sp>
    </p:spTree>
    <p:extLst>
      <p:ext uri="{BB962C8B-B14F-4D97-AF65-F5344CB8AC3E}">
        <p14:creationId xmlns:p14="http://schemas.microsoft.com/office/powerpoint/2010/main" val="318689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14</a:t>
            </a:fld>
            <a:endParaRPr lang="en-US"/>
          </a:p>
        </p:txBody>
      </p:sp>
    </p:spTree>
    <p:extLst>
      <p:ext uri="{BB962C8B-B14F-4D97-AF65-F5344CB8AC3E}">
        <p14:creationId xmlns:p14="http://schemas.microsoft.com/office/powerpoint/2010/main" val="4093937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15</a:t>
            </a:fld>
            <a:endParaRPr lang="en-US"/>
          </a:p>
        </p:txBody>
      </p:sp>
    </p:spTree>
    <p:extLst>
      <p:ext uri="{BB962C8B-B14F-4D97-AF65-F5344CB8AC3E}">
        <p14:creationId xmlns:p14="http://schemas.microsoft.com/office/powerpoint/2010/main" val="659239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18</a:t>
            </a:fld>
            <a:endParaRPr lang="en-US"/>
          </a:p>
        </p:txBody>
      </p:sp>
    </p:spTree>
    <p:extLst>
      <p:ext uri="{BB962C8B-B14F-4D97-AF65-F5344CB8AC3E}">
        <p14:creationId xmlns:p14="http://schemas.microsoft.com/office/powerpoint/2010/main" val="19649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19</a:t>
            </a:fld>
            <a:endParaRPr lang="en-US" dirty="0"/>
          </a:p>
        </p:txBody>
      </p:sp>
    </p:spTree>
    <p:extLst>
      <p:ext uri="{BB962C8B-B14F-4D97-AF65-F5344CB8AC3E}">
        <p14:creationId xmlns:p14="http://schemas.microsoft.com/office/powerpoint/2010/main" val="3964107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BAAE8A-0296-1044-98D3-FD4B9DEE846E}" type="slidenum">
              <a:rPr lang="en-US" smtClean="0"/>
              <a:t>26</a:t>
            </a:fld>
            <a:endParaRPr lang="en-US"/>
          </a:p>
        </p:txBody>
      </p:sp>
    </p:spTree>
    <p:extLst>
      <p:ext uri="{BB962C8B-B14F-4D97-AF65-F5344CB8AC3E}">
        <p14:creationId xmlns:p14="http://schemas.microsoft.com/office/powerpoint/2010/main" val="214444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F37AF-AB1D-F34E-89CB-2FDEC513AE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9F5F68-AC1E-1E48-A893-56DBEFC838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9C56D8-636C-3748-96BB-7F1109589DAA}"/>
              </a:ext>
            </a:extLst>
          </p:cNvPr>
          <p:cNvSpPr>
            <a:spLocks noGrp="1"/>
          </p:cNvSpPr>
          <p:nvPr>
            <p:ph type="dt" sz="half" idx="10"/>
          </p:nvPr>
        </p:nvSpPr>
        <p:spPr/>
        <p:txBody>
          <a:bodyPr/>
          <a:lstStyle/>
          <a:p>
            <a:fld id="{7BAF8E29-9625-0A4E-BDA1-D96D92009C66}" type="datetimeFigureOut">
              <a:rPr lang="en-US" smtClean="0"/>
              <a:t>10/22/21</a:t>
            </a:fld>
            <a:endParaRPr lang="en-US"/>
          </a:p>
        </p:txBody>
      </p:sp>
      <p:sp>
        <p:nvSpPr>
          <p:cNvPr id="5" name="Footer Placeholder 4">
            <a:extLst>
              <a:ext uri="{FF2B5EF4-FFF2-40B4-BE49-F238E27FC236}">
                <a16:creationId xmlns:a16="http://schemas.microsoft.com/office/drawing/2014/main" id="{D8FD7E52-2304-D24B-B0D8-62E6D2C3B0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308E76-F984-1548-B065-68A7E4424B27}"/>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2402308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C7BD6-4219-F84B-B856-37D9AC4FAB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FFCADA-F463-0E47-8468-F00299ABB0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40F152-1CD9-4D44-9951-99B01CCBEB89}"/>
              </a:ext>
            </a:extLst>
          </p:cNvPr>
          <p:cNvSpPr>
            <a:spLocks noGrp="1"/>
          </p:cNvSpPr>
          <p:nvPr>
            <p:ph type="dt" sz="half" idx="10"/>
          </p:nvPr>
        </p:nvSpPr>
        <p:spPr/>
        <p:txBody>
          <a:bodyPr/>
          <a:lstStyle/>
          <a:p>
            <a:fld id="{7BAF8E29-9625-0A4E-BDA1-D96D92009C66}" type="datetimeFigureOut">
              <a:rPr lang="en-US" smtClean="0"/>
              <a:t>10/22/21</a:t>
            </a:fld>
            <a:endParaRPr lang="en-US"/>
          </a:p>
        </p:txBody>
      </p:sp>
      <p:sp>
        <p:nvSpPr>
          <p:cNvPr id="5" name="Footer Placeholder 4">
            <a:extLst>
              <a:ext uri="{FF2B5EF4-FFF2-40B4-BE49-F238E27FC236}">
                <a16:creationId xmlns:a16="http://schemas.microsoft.com/office/drawing/2014/main" id="{8040DB1A-BE47-0945-8E41-7EDC90E57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636390-73C0-0642-AF1B-AF7BD6D2BB32}"/>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709957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99C878-20A1-9A4D-9BB2-063F5A3763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3BC22A-B632-224D-98A6-92B680B98E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B911A9-4186-6647-90CF-8E42AF5057B9}"/>
              </a:ext>
            </a:extLst>
          </p:cNvPr>
          <p:cNvSpPr>
            <a:spLocks noGrp="1"/>
          </p:cNvSpPr>
          <p:nvPr>
            <p:ph type="dt" sz="half" idx="10"/>
          </p:nvPr>
        </p:nvSpPr>
        <p:spPr/>
        <p:txBody>
          <a:bodyPr/>
          <a:lstStyle/>
          <a:p>
            <a:fld id="{7BAF8E29-9625-0A4E-BDA1-D96D92009C66}" type="datetimeFigureOut">
              <a:rPr lang="en-US" smtClean="0"/>
              <a:t>10/22/21</a:t>
            </a:fld>
            <a:endParaRPr lang="en-US"/>
          </a:p>
        </p:txBody>
      </p:sp>
      <p:sp>
        <p:nvSpPr>
          <p:cNvPr id="5" name="Footer Placeholder 4">
            <a:extLst>
              <a:ext uri="{FF2B5EF4-FFF2-40B4-BE49-F238E27FC236}">
                <a16:creationId xmlns:a16="http://schemas.microsoft.com/office/drawing/2014/main" id="{65E37550-5B63-5447-B5CC-D5CDAD161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4D97A-6E5E-AB4C-BF87-024678AAC9F7}"/>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1252751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E8476-3010-1A4D-8DF3-060564B3D8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E2DEF4-EE59-7446-8521-C0432A202A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70EE7-AE7D-1646-9862-9522A581A757}"/>
              </a:ext>
            </a:extLst>
          </p:cNvPr>
          <p:cNvSpPr>
            <a:spLocks noGrp="1"/>
          </p:cNvSpPr>
          <p:nvPr>
            <p:ph type="dt" sz="half" idx="10"/>
          </p:nvPr>
        </p:nvSpPr>
        <p:spPr/>
        <p:txBody>
          <a:bodyPr/>
          <a:lstStyle/>
          <a:p>
            <a:fld id="{7BAF8E29-9625-0A4E-BDA1-D96D92009C66}" type="datetimeFigureOut">
              <a:rPr lang="en-US" smtClean="0"/>
              <a:t>10/22/21</a:t>
            </a:fld>
            <a:endParaRPr lang="en-US"/>
          </a:p>
        </p:txBody>
      </p:sp>
      <p:sp>
        <p:nvSpPr>
          <p:cNvPr id="5" name="Footer Placeholder 4">
            <a:extLst>
              <a:ext uri="{FF2B5EF4-FFF2-40B4-BE49-F238E27FC236}">
                <a16:creationId xmlns:a16="http://schemas.microsoft.com/office/drawing/2014/main" id="{6152CBAE-9945-0B4C-A436-7C447710EE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C6EE5B-6745-6648-ACFB-9118F1397CDE}"/>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3028885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0DF7D-6FA0-A54C-BB6A-C489FA2C9C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C882D5-450A-2B4A-939D-E9A1B99B9E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BADFD3-9CA0-8D48-86E4-ED8C4717A05B}"/>
              </a:ext>
            </a:extLst>
          </p:cNvPr>
          <p:cNvSpPr>
            <a:spLocks noGrp="1"/>
          </p:cNvSpPr>
          <p:nvPr>
            <p:ph type="dt" sz="half" idx="10"/>
          </p:nvPr>
        </p:nvSpPr>
        <p:spPr/>
        <p:txBody>
          <a:bodyPr/>
          <a:lstStyle/>
          <a:p>
            <a:fld id="{7BAF8E29-9625-0A4E-BDA1-D96D92009C66}" type="datetimeFigureOut">
              <a:rPr lang="en-US" smtClean="0"/>
              <a:t>10/22/21</a:t>
            </a:fld>
            <a:endParaRPr lang="en-US"/>
          </a:p>
        </p:txBody>
      </p:sp>
      <p:sp>
        <p:nvSpPr>
          <p:cNvPr id="5" name="Footer Placeholder 4">
            <a:extLst>
              <a:ext uri="{FF2B5EF4-FFF2-40B4-BE49-F238E27FC236}">
                <a16:creationId xmlns:a16="http://schemas.microsoft.com/office/drawing/2014/main" id="{F6F50D1A-CBC7-ED44-B623-3AF8BBC3B8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7AF7C7-27AE-F64A-8D37-2200B8F9E73A}"/>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3396791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CF63-0E8F-ED4B-A2F6-0275699BFD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00CAA0-6B97-484C-94DB-7CE9AFA6B1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9E779F-9633-D14C-BC47-98D8310BA6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A874F9-AB1A-7B42-A14F-19A1E9DA9574}"/>
              </a:ext>
            </a:extLst>
          </p:cNvPr>
          <p:cNvSpPr>
            <a:spLocks noGrp="1"/>
          </p:cNvSpPr>
          <p:nvPr>
            <p:ph type="dt" sz="half" idx="10"/>
          </p:nvPr>
        </p:nvSpPr>
        <p:spPr/>
        <p:txBody>
          <a:bodyPr/>
          <a:lstStyle/>
          <a:p>
            <a:fld id="{7BAF8E29-9625-0A4E-BDA1-D96D92009C66}" type="datetimeFigureOut">
              <a:rPr lang="en-US" smtClean="0"/>
              <a:t>10/22/21</a:t>
            </a:fld>
            <a:endParaRPr lang="en-US"/>
          </a:p>
        </p:txBody>
      </p:sp>
      <p:sp>
        <p:nvSpPr>
          <p:cNvPr id="6" name="Footer Placeholder 5">
            <a:extLst>
              <a:ext uri="{FF2B5EF4-FFF2-40B4-BE49-F238E27FC236}">
                <a16:creationId xmlns:a16="http://schemas.microsoft.com/office/drawing/2014/main" id="{9D136F48-014F-C64A-8A4E-0D5D026059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B7FB69-07C1-CF45-B310-F0A3AE2F2C02}"/>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1327657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8A7-4093-0946-8DCA-389B1AA8DF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296683-49AA-7149-AA05-00A0F6A8F4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ADC78C-F68D-574E-8847-BB35F9A3EB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BD4643-FA0D-A144-9352-A2A320A086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0AB23A-A716-8D4F-8BBE-BAF6FE65B8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D2DFBF-1B17-5B4C-8860-4666E03BC3F5}"/>
              </a:ext>
            </a:extLst>
          </p:cNvPr>
          <p:cNvSpPr>
            <a:spLocks noGrp="1"/>
          </p:cNvSpPr>
          <p:nvPr>
            <p:ph type="dt" sz="half" idx="10"/>
          </p:nvPr>
        </p:nvSpPr>
        <p:spPr/>
        <p:txBody>
          <a:bodyPr/>
          <a:lstStyle/>
          <a:p>
            <a:fld id="{7BAF8E29-9625-0A4E-BDA1-D96D92009C66}" type="datetimeFigureOut">
              <a:rPr lang="en-US" smtClean="0"/>
              <a:t>10/22/21</a:t>
            </a:fld>
            <a:endParaRPr lang="en-US"/>
          </a:p>
        </p:txBody>
      </p:sp>
      <p:sp>
        <p:nvSpPr>
          <p:cNvPr id="8" name="Footer Placeholder 7">
            <a:extLst>
              <a:ext uri="{FF2B5EF4-FFF2-40B4-BE49-F238E27FC236}">
                <a16:creationId xmlns:a16="http://schemas.microsoft.com/office/drawing/2014/main" id="{0EF11878-77C0-E94C-B2B4-5FB7FCE110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F88365-2705-C14D-9DBD-369A16F2595D}"/>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4287560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64E63-8BE2-3A4B-A45B-FD17BF8DF6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EBF521-94B9-2246-BA6F-84C2F7A8675F}"/>
              </a:ext>
            </a:extLst>
          </p:cNvPr>
          <p:cNvSpPr>
            <a:spLocks noGrp="1"/>
          </p:cNvSpPr>
          <p:nvPr>
            <p:ph type="dt" sz="half" idx="10"/>
          </p:nvPr>
        </p:nvSpPr>
        <p:spPr/>
        <p:txBody>
          <a:bodyPr/>
          <a:lstStyle/>
          <a:p>
            <a:fld id="{7BAF8E29-9625-0A4E-BDA1-D96D92009C66}" type="datetimeFigureOut">
              <a:rPr lang="en-US" smtClean="0"/>
              <a:t>10/22/21</a:t>
            </a:fld>
            <a:endParaRPr lang="en-US"/>
          </a:p>
        </p:txBody>
      </p:sp>
      <p:sp>
        <p:nvSpPr>
          <p:cNvPr id="4" name="Footer Placeholder 3">
            <a:extLst>
              <a:ext uri="{FF2B5EF4-FFF2-40B4-BE49-F238E27FC236}">
                <a16:creationId xmlns:a16="http://schemas.microsoft.com/office/drawing/2014/main" id="{459F0961-5F5D-BF47-A6EA-3C175D4E25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6BBB2C-D7C8-FF43-99BD-8B2620492E03}"/>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3168302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0E39EE-4FBF-6648-B57C-41E1CEE90676}"/>
              </a:ext>
            </a:extLst>
          </p:cNvPr>
          <p:cNvSpPr>
            <a:spLocks noGrp="1"/>
          </p:cNvSpPr>
          <p:nvPr>
            <p:ph type="dt" sz="half" idx="10"/>
          </p:nvPr>
        </p:nvSpPr>
        <p:spPr/>
        <p:txBody>
          <a:bodyPr/>
          <a:lstStyle/>
          <a:p>
            <a:fld id="{7BAF8E29-9625-0A4E-BDA1-D96D92009C66}" type="datetimeFigureOut">
              <a:rPr lang="en-US" smtClean="0"/>
              <a:t>10/22/21</a:t>
            </a:fld>
            <a:endParaRPr lang="en-US"/>
          </a:p>
        </p:txBody>
      </p:sp>
      <p:sp>
        <p:nvSpPr>
          <p:cNvPr id="3" name="Footer Placeholder 2">
            <a:extLst>
              <a:ext uri="{FF2B5EF4-FFF2-40B4-BE49-F238E27FC236}">
                <a16:creationId xmlns:a16="http://schemas.microsoft.com/office/drawing/2014/main" id="{0DFC187D-CF35-3F48-A777-6248266711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D0EBD1-3C0F-064D-A505-3BBC08C6CAAE}"/>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2186775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3B73C-7557-B845-A0CC-70499B55BE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990A32-0D1C-4D4F-8FA3-935720D950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26A3C4-09F1-C349-B448-41DDD8E32D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4D5486-9836-7F42-85FC-C6E1E2D1EBFE}"/>
              </a:ext>
            </a:extLst>
          </p:cNvPr>
          <p:cNvSpPr>
            <a:spLocks noGrp="1"/>
          </p:cNvSpPr>
          <p:nvPr>
            <p:ph type="dt" sz="half" idx="10"/>
          </p:nvPr>
        </p:nvSpPr>
        <p:spPr/>
        <p:txBody>
          <a:bodyPr/>
          <a:lstStyle/>
          <a:p>
            <a:fld id="{7BAF8E29-9625-0A4E-BDA1-D96D92009C66}" type="datetimeFigureOut">
              <a:rPr lang="en-US" smtClean="0"/>
              <a:t>10/22/21</a:t>
            </a:fld>
            <a:endParaRPr lang="en-US"/>
          </a:p>
        </p:txBody>
      </p:sp>
      <p:sp>
        <p:nvSpPr>
          <p:cNvPr id="6" name="Footer Placeholder 5">
            <a:extLst>
              <a:ext uri="{FF2B5EF4-FFF2-40B4-BE49-F238E27FC236}">
                <a16:creationId xmlns:a16="http://schemas.microsoft.com/office/drawing/2014/main" id="{85B9EF86-3B88-C542-9859-0DC7F37754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5CA0C0-7908-EC46-BCA7-2C849205AC61}"/>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1500140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22BB4-C50D-B248-83AF-619B67E989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5535CE-CBB6-DD44-A702-016156360A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234608-194B-DA4F-8B86-A937F8472E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44AB85-F756-274E-8A8D-39BB57ED632E}"/>
              </a:ext>
            </a:extLst>
          </p:cNvPr>
          <p:cNvSpPr>
            <a:spLocks noGrp="1"/>
          </p:cNvSpPr>
          <p:nvPr>
            <p:ph type="dt" sz="half" idx="10"/>
          </p:nvPr>
        </p:nvSpPr>
        <p:spPr/>
        <p:txBody>
          <a:bodyPr/>
          <a:lstStyle/>
          <a:p>
            <a:fld id="{7BAF8E29-9625-0A4E-BDA1-D96D92009C66}" type="datetimeFigureOut">
              <a:rPr lang="en-US" smtClean="0"/>
              <a:t>10/22/21</a:t>
            </a:fld>
            <a:endParaRPr lang="en-US"/>
          </a:p>
        </p:txBody>
      </p:sp>
      <p:sp>
        <p:nvSpPr>
          <p:cNvPr id="6" name="Footer Placeholder 5">
            <a:extLst>
              <a:ext uri="{FF2B5EF4-FFF2-40B4-BE49-F238E27FC236}">
                <a16:creationId xmlns:a16="http://schemas.microsoft.com/office/drawing/2014/main" id="{BDA52355-B0D2-AC4E-A032-F67EB0A8F2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50E4E0-FEBC-9D49-9504-6817D1B1655D}"/>
              </a:ext>
            </a:extLst>
          </p:cNvPr>
          <p:cNvSpPr>
            <a:spLocks noGrp="1"/>
          </p:cNvSpPr>
          <p:nvPr>
            <p:ph type="sldNum" sz="quarter" idx="12"/>
          </p:nvPr>
        </p:nvSpPr>
        <p:spPr/>
        <p:txBody>
          <a:bodyPr/>
          <a:lstStyle/>
          <a:p>
            <a:fld id="{3F0A3E57-8986-1449-8F14-B1799413720F}" type="slidenum">
              <a:rPr lang="en-US" smtClean="0"/>
              <a:t>‹#›</a:t>
            </a:fld>
            <a:endParaRPr lang="en-US"/>
          </a:p>
        </p:txBody>
      </p:sp>
    </p:spTree>
    <p:extLst>
      <p:ext uri="{BB962C8B-B14F-4D97-AF65-F5344CB8AC3E}">
        <p14:creationId xmlns:p14="http://schemas.microsoft.com/office/powerpoint/2010/main" val="283488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73F43-4CAC-F349-9569-0D618AECBC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AF42F6-CC41-AC4E-B57C-1E9FCFEEB6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2B7E6-C9DA-DB43-B8DF-A748F17DBF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AF8E29-9625-0A4E-BDA1-D96D92009C66}" type="datetimeFigureOut">
              <a:rPr lang="en-US" smtClean="0"/>
              <a:t>10/22/21</a:t>
            </a:fld>
            <a:endParaRPr lang="en-US"/>
          </a:p>
        </p:txBody>
      </p:sp>
      <p:sp>
        <p:nvSpPr>
          <p:cNvPr id="5" name="Footer Placeholder 4">
            <a:extLst>
              <a:ext uri="{FF2B5EF4-FFF2-40B4-BE49-F238E27FC236}">
                <a16:creationId xmlns:a16="http://schemas.microsoft.com/office/drawing/2014/main" id="{DAA2B175-E0A9-C841-A152-7799BD693E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1E3E04-9441-AA48-8817-BA8E847BE1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0A3E57-8986-1449-8F14-B1799413720F}" type="slidenum">
              <a:rPr lang="en-US" smtClean="0"/>
              <a:t>‹#›</a:t>
            </a:fld>
            <a:endParaRPr lang="en-US"/>
          </a:p>
        </p:txBody>
      </p:sp>
    </p:spTree>
    <p:extLst>
      <p:ext uri="{BB962C8B-B14F-4D97-AF65-F5344CB8AC3E}">
        <p14:creationId xmlns:p14="http://schemas.microsoft.com/office/powerpoint/2010/main" val="287233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an.r-project.org/package=safetyGraphics" TargetMode="External"/><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hyperlink" Target="https://becca-krouse.shinyapps.io/safetyGraphicsApp/" TargetMode="External"/><Relationship Id="rId4" Type="http://schemas.openxmlformats.org/officeDocument/2006/relationships/hyperlink" Target="https://github.com/SafetyGraphics/safetyGraphic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afetyGraphics/safetyGraphics/wiki/Intro" TargetMode="External"/><Relationship Id="rId7" Type="http://schemas.openxmlformats.org/officeDocument/2006/relationships/hyperlink" Target="https://github.com/safetygraphics/safetygraphics/wiki"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github.com/SafetyGraphics/safetyGraphics/wiki/TechnicalFAQ" TargetMode="External"/><Relationship Id="rId5" Type="http://schemas.openxmlformats.org/officeDocument/2006/relationships/hyperlink" Target="https://github.com/SafetyGraphics/safetyGraphics/wiki/Cookbook" TargetMode="External"/><Relationship Id="rId4" Type="http://schemas.openxmlformats.org/officeDocument/2006/relationships/hyperlink" Target="https://github.com/SafetyGraphics/safetyGraphics/wiki/ChartConfigurati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SafetyGraphics/safetyGraphics/wiki/ChartConfiguration"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safetygraphics.github.io/safetyGraphics/reference/safetyGraphicsApp.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jpeg"/><Relationship Id="rId26" Type="http://schemas.openxmlformats.org/officeDocument/2006/relationships/image" Target="../media/image62.svg"/><Relationship Id="rId3" Type="http://schemas.openxmlformats.org/officeDocument/2006/relationships/image" Target="../media/image41.png"/><Relationship Id="rId21" Type="http://schemas.openxmlformats.org/officeDocument/2006/relationships/image" Target="../media/image57.png"/><Relationship Id="rId7" Type="http://schemas.openxmlformats.org/officeDocument/2006/relationships/image" Target="../media/image22.svg"/><Relationship Id="rId12" Type="http://schemas.openxmlformats.org/officeDocument/2006/relationships/image" Target="../media/image48.png"/><Relationship Id="rId17" Type="http://schemas.openxmlformats.org/officeDocument/2006/relationships/image" Target="../media/image53.svg"/><Relationship Id="rId25" Type="http://schemas.openxmlformats.org/officeDocument/2006/relationships/image" Target="../media/image61.png"/><Relationship Id="rId2" Type="http://schemas.openxmlformats.org/officeDocument/2006/relationships/notesSlide" Target="../notesSlides/notesSlide8.xml"/><Relationship Id="rId16" Type="http://schemas.openxmlformats.org/officeDocument/2006/relationships/image" Target="../media/image52.png"/><Relationship Id="rId20" Type="http://schemas.openxmlformats.org/officeDocument/2006/relationships/image" Target="../media/image56.sv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47.png"/><Relationship Id="rId24" Type="http://schemas.openxmlformats.org/officeDocument/2006/relationships/image" Target="../media/image60.svg"/><Relationship Id="rId5" Type="http://schemas.openxmlformats.org/officeDocument/2006/relationships/image" Target="../media/image43.svg"/><Relationship Id="rId15" Type="http://schemas.openxmlformats.org/officeDocument/2006/relationships/image" Target="../media/image51.png"/><Relationship Id="rId23" Type="http://schemas.openxmlformats.org/officeDocument/2006/relationships/image" Target="../media/image59.png"/><Relationship Id="rId28" Type="http://schemas.openxmlformats.org/officeDocument/2006/relationships/image" Target="../media/image64.sv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2.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svg"/><Relationship Id="rId27" Type="http://schemas.openxmlformats.org/officeDocument/2006/relationships/image" Target="../media/image63.png"/></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SafetyGraphics/safetyGraphics/wiki/TechnicalFAQ"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ithub.com/SafetyGraphics/safetyGraphics/wiki/ChartConfiguration"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 TargetMode="External"/><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chart-specification" TargetMode="External"/><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SafetyGraphics/safetyGraphics/wiki/ChartConfiguratio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tiff"/><Relationship Id="rId18" Type="http://schemas.openxmlformats.org/officeDocument/2006/relationships/image" Target="../media/image17.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1.tiff"/><Relationship Id="rId17" Type="http://schemas.openxmlformats.org/officeDocument/2006/relationships/image" Target="../media/image16.tiff"/><Relationship Id="rId2" Type="http://schemas.openxmlformats.org/officeDocument/2006/relationships/notesSlide" Target="../notesSlides/notesSlide1.xml"/><Relationship Id="rId16" Type="http://schemas.openxmlformats.org/officeDocument/2006/relationships/image" Target="../media/image15.tiff"/><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0.tiff"/><Relationship Id="rId5" Type="http://schemas.openxmlformats.org/officeDocument/2006/relationships/image" Target="../media/image4.png"/><Relationship Id="rId15" Type="http://schemas.openxmlformats.org/officeDocument/2006/relationships/image" Target="../media/image14.tiff"/><Relationship Id="rId10" Type="http://schemas.openxmlformats.org/officeDocument/2006/relationships/image" Target="../media/image9.tiff"/><Relationship Id="rId19" Type="http://schemas.openxmlformats.org/officeDocument/2006/relationships/hyperlink" Target="https://safetygraphics.github.io/" TargetMode="External"/><Relationship Id="rId4" Type="http://schemas.openxmlformats.org/officeDocument/2006/relationships/image" Target="../media/image3.tiff"/><Relationship Id="rId9" Type="http://schemas.openxmlformats.org/officeDocument/2006/relationships/image" Target="../media/image8.tiff"/><Relationship Id="rId14" Type="http://schemas.openxmlformats.org/officeDocument/2006/relationships/image" Target="../media/image13.tiff"/></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svg"/><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journals.sagepub.com/doi/abs/10.1177/2168479018754846" TargetMode="External"/><Relationship Id="rId7" Type="http://schemas.openxmlformats.org/officeDocument/2006/relationships/hyperlink" Target="https://github.com/SafetyGraphics/hep-explorer" TargetMode="Externa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hyperlink" Target="https://link.springer.com/content/pdf/10.1007/s43441-021-00319-3.pdf" TargetMode="External"/><Relationship Id="rId5" Type="http://schemas.openxmlformats.org/officeDocument/2006/relationships/image" Target="../media/image36.png"/><Relationship Id="rId4" Type="http://schemas.openxmlformats.org/officeDocument/2006/relationships/hyperlink" Target="https://github.com/RhoInc/safety-explorer-suite" TargetMode="External"/><Relationship Id="rId9" Type="http://schemas.openxmlformats.org/officeDocument/2006/relationships/hyperlink" Target="https://www.contemporaryclinicaltrials.com/article/S1551-7144(20)30232-9/fulltext"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afetyGraphics"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5A38E-B6E2-B146-93B8-B834B4A7A761}"/>
              </a:ext>
            </a:extLst>
          </p:cNvPr>
          <p:cNvSpPr>
            <a:spLocks noGrp="1"/>
          </p:cNvSpPr>
          <p:nvPr>
            <p:ph type="title"/>
          </p:nvPr>
        </p:nvSpPr>
        <p:spPr>
          <a:xfrm>
            <a:off x="3473147" y="2265841"/>
            <a:ext cx="5975654" cy="1325563"/>
          </a:xfrm>
        </p:spPr>
        <p:txBody>
          <a:bodyPr>
            <a:normAutofit/>
          </a:bodyPr>
          <a:lstStyle/>
          <a:p>
            <a:r>
              <a:rPr lang="en-US" sz="6000" dirty="0" err="1"/>
              <a:t>safetyGraphics</a:t>
            </a:r>
            <a:endParaRPr lang="en-US" sz="6000" dirty="0"/>
          </a:p>
        </p:txBody>
      </p:sp>
      <p:pic>
        <p:nvPicPr>
          <p:cNvPr id="4" name="Picture 3">
            <a:extLst>
              <a:ext uri="{FF2B5EF4-FFF2-40B4-BE49-F238E27FC236}">
                <a16:creationId xmlns:a16="http://schemas.microsoft.com/office/drawing/2014/main" id="{E34ACD0A-B026-E949-99F3-940754523D38}"/>
              </a:ext>
            </a:extLst>
          </p:cNvPr>
          <p:cNvPicPr>
            <a:picLocks noChangeAspect="1"/>
          </p:cNvPicPr>
          <p:nvPr/>
        </p:nvPicPr>
        <p:blipFill>
          <a:blip r:embed="rId2"/>
          <a:stretch>
            <a:fillRect/>
          </a:stretch>
        </p:blipFill>
        <p:spPr>
          <a:xfrm>
            <a:off x="1035206" y="2265841"/>
            <a:ext cx="2326428" cy="2694702"/>
          </a:xfrm>
          <a:prstGeom prst="rect">
            <a:avLst/>
          </a:prstGeom>
        </p:spPr>
      </p:pic>
      <p:sp>
        <p:nvSpPr>
          <p:cNvPr id="7" name="Rectangle 6">
            <a:extLst>
              <a:ext uri="{FF2B5EF4-FFF2-40B4-BE49-F238E27FC236}">
                <a16:creationId xmlns:a16="http://schemas.microsoft.com/office/drawing/2014/main" id="{4EA53825-74DD-444D-9807-389CB91024B6}"/>
              </a:ext>
            </a:extLst>
          </p:cNvPr>
          <p:cNvSpPr/>
          <p:nvPr/>
        </p:nvSpPr>
        <p:spPr>
          <a:xfrm>
            <a:off x="3473147" y="3360571"/>
            <a:ext cx="8285717" cy="830997"/>
          </a:xfrm>
          <a:prstGeom prst="rect">
            <a:avLst/>
          </a:prstGeom>
        </p:spPr>
        <p:txBody>
          <a:bodyPr wrap="square">
            <a:spAutoFit/>
          </a:bodyPr>
          <a:lstStyle/>
          <a:p>
            <a:r>
              <a:rPr lang="en-US" sz="2400" dirty="0">
                <a:solidFill>
                  <a:srgbClr val="000000"/>
                </a:solidFill>
                <a:latin typeface="Times" pitchFamily="2" charset="0"/>
              </a:rPr>
              <a:t>An open source framework for evaluation of clinical trial safety </a:t>
            </a:r>
          </a:p>
          <a:p>
            <a:r>
              <a:rPr lang="en-US" sz="2400" i="1" dirty="0"/>
              <a:t>Links</a:t>
            </a:r>
            <a:r>
              <a:rPr lang="en-US" sz="2400" dirty="0"/>
              <a:t>: </a:t>
            </a:r>
            <a:r>
              <a:rPr lang="en-US" sz="2400" dirty="0">
                <a:hlinkClick r:id="rId3"/>
              </a:rPr>
              <a:t>CRAN</a:t>
            </a:r>
            <a:r>
              <a:rPr lang="en-US" sz="2400" dirty="0"/>
              <a:t> | </a:t>
            </a:r>
            <a:r>
              <a:rPr lang="en-US" sz="2400" dirty="0">
                <a:hlinkClick r:id="rId4"/>
              </a:rPr>
              <a:t>GitHub</a:t>
            </a:r>
            <a:r>
              <a:rPr lang="en-US" sz="2400" dirty="0"/>
              <a:t> | </a:t>
            </a:r>
            <a:r>
              <a:rPr lang="en-US" sz="2400" dirty="0">
                <a:hlinkClick r:id="rId5"/>
              </a:rPr>
              <a:t>Demo</a:t>
            </a:r>
            <a:endParaRPr lang="en-US" sz="2400" dirty="0"/>
          </a:p>
        </p:txBody>
      </p:sp>
    </p:spTree>
    <p:extLst>
      <p:ext uri="{BB962C8B-B14F-4D97-AF65-F5344CB8AC3E}">
        <p14:creationId xmlns:p14="http://schemas.microsoft.com/office/powerpoint/2010/main" val="131017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DC60E-52E1-5C44-8DFF-3C59A7723A58}"/>
              </a:ext>
            </a:extLst>
          </p:cNvPr>
          <p:cNvSpPr>
            <a:spLocks noGrp="1"/>
          </p:cNvSpPr>
          <p:nvPr>
            <p:ph type="title"/>
          </p:nvPr>
        </p:nvSpPr>
        <p:spPr/>
        <p:txBody>
          <a:bodyPr/>
          <a:lstStyle/>
          <a:p>
            <a:r>
              <a:rPr lang="en-US" dirty="0">
                <a:solidFill>
                  <a:srgbClr val="FF0000"/>
                </a:solidFill>
              </a:rPr>
              <a:t>Contributor Guidelines</a:t>
            </a:r>
          </a:p>
        </p:txBody>
      </p:sp>
      <p:sp>
        <p:nvSpPr>
          <p:cNvPr id="3" name="Content Placeholder 2">
            <a:extLst>
              <a:ext uri="{FF2B5EF4-FFF2-40B4-BE49-F238E27FC236}">
                <a16:creationId xmlns:a16="http://schemas.microsoft.com/office/drawing/2014/main" id="{46024CFE-7A09-F64F-A939-85A5DF169BE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4324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CF8F2-BE39-5743-9D3B-A933455B86C1}"/>
              </a:ext>
            </a:extLst>
          </p:cNvPr>
          <p:cNvSpPr>
            <a:spLocks noGrp="1"/>
          </p:cNvSpPr>
          <p:nvPr>
            <p:ph type="title"/>
          </p:nvPr>
        </p:nvSpPr>
        <p:spPr/>
        <p:txBody>
          <a:bodyPr/>
          <a:lstStyle/>
          <a:p>
            <a:r>
              <a:rPr lang="en-US" dirty="0"/>
              <a:t>Vignettes</a:t>
            </a:r>
          </a:p>
        </p:txBody>
      </p:sp>
      <p:sp>
        <p:nvSpPr>
          <p:cNvPr id="3" name="Content Placeholder 2">
            <a:extLst>
              <a:ext uri="{FF2B5EF4-FFF2-40B4-BE49-F238E27FC236}">
                <a16:creationId xmlns:a16="http://schemas.microsoft.com/office/drawing/2014/main" id="{0E0CEBD5-29BB-9044-94C7-C1C141EDB5AD}"/>
              </a:ext>
            </a:extLst>
          </p:cNvPr>
          <p:cNvSpPr>
            <a:spLocks noGrp="1"/>
          </p:cNvSpPr>
          <p:nvPr>
            <p:ph idx="1"/>
          </p:nvPr>
        </p:nvSpPr>
        <p:spPr>
          <a:xfrm>
            <a:off x="1077687" y="1825625"/>
            <a:ext cx="10515600" cy="4351338"/>
          </a:xfrm>
        </p:spPr>
        <p:txBody>
          <a:bodyPr>
            <a:normAutofit/>
          </a:bodyPr>
          <a:lstStyle/>
          <a:p>
            <a:pPr marL="0" indent="0">
              <a:buNone/>
            </a:pPr>
            <a:r>
              <a:rPr lang="en-US" dirty="0">
                <a:hlinkClick r:id="rId3"/>
              </a:rPr>
              <a:t>Intro Vignette</a:t>
            </a:r>
            <a:r>
              <a:rPr lang="en-US" dirty="0"/>
              <a:t> - Introductory vignette providing the overview of the package.</a:t>
            </a:r>
          </a:p>
          <a:p>
            <a:pPr marL="0" indent="0">
              <a:buNone/>
            </a:pPr>
            <a:r>
              <a:rPr lang="en-US" dirty="0">
                <a:hlinkClick r:id="rId4"/>
              </a:rPr>
              <a:t>Chart Configuration Vignette</a:t>
            </a:r>
            <a:r>
              <a:rPr lang="en-US" dirty="0"/>
              <a:t> - Details about the charting process including technical specifications and step-by-step instructions.</a:t>
            </a:r>
          </a:p>
          <a:p>
            <a:pPr marL="0" indent="0">
              <a:buNone/>
            </a:pPr>
            <a:r>
              <a:rPr lang="en-US" dirty="0">
                <a:hlinkClick r:id="rId5"/>
              </a:rPr>
              <a:t>Cookbook Vignette</a:t>
            </a:r>
            <a:r>
              <a:rPr lang="en-US" dirty="0"/>
              <a:t> - A series of examples showing how to initialize the </a:t>
            </a:r>
            <a:r>
              <a:rPr lang="en-US" dirty="0" err="1"/>
              <a:t>safetyGraphics</a:t>
            </a:r>
            <a:r>
              <a:rPr lang="en-US" dirty="0"/>
              <a:t> Shiny app in different scenarios.</a:t>
            </a:r>
          </a:p>
          <a:p>
            <a:pPr marL="0" indent="0">
              <a:buNone/>
            </a:pPr>
            <a:r>
              <a:rPr lang="en-US" dirty="0">
                <a:hlinkClick r:id="rId6"/>
              </a:rPr>
              <a:t>Technical FAQ Vignette</a:t>
            </a:r>
            <a:r>
              <a:rPr lang="en-US" dirty="0"/>
              <a:t> - Vignette discussing security, validation and other technical issues.</a:t>
            </a:r>
            <a:br>
              <a:rPr lang="en-US" dirty="0">
                <a:effectLst/>
              </a:rPr>
            </a:br>
            <a:endParaRPr lang="en-US" dirty="0">
              <a:effectLst/>
            </a:endParaRPr>
          </a:p>
          <a:p>
            <a:endParaRPr lang="en-US" dirty="0"/>
          </a:p>
        </p:txBody>
      </p:sp>
      <p:sp>
        <p:nvSpPr>
          <p:cNvPr id="4" name="TextBox 3">
            <a:extLst>
              <a:ext uri="{FF2B5EF4-FFF2-40B4-BE49-F238E27FC236}">
                <a16:creationId xmlns:a16="http://schemas.microsoft.com/office/drawing/2014/main" id="{FA882A1E-D691-464F-9B73-3069730647D1}"/>
              </a:ext>
            </a:extLst>
          </p:cNvPr>
          <p:cNvSpPr txBox="1"/>
          <p:nvPr/>
        </p:nvSpPr>
        <p:spPr>
          <a:xfrm>
            <a:off x="3048000" y="5715000"/>
            <a:ext cx="5712974" cy="369332"/>
          </a:xfrm>
          <a:prstGeom prst="rect">
            <a:avLst/>
          </a:prstGeom>
          <a:noFill/>
        </p:spPr>
        <p:txBody>
          <a:bodyPr wrap="none" rtlCol="0">
            <a:spAutoFit/>
          </a:bodyPr>
          <a:lstStyle/>
          <a:p>
            <a:r>
              <a:rPr lang="en-US" dirty="0"/>
              <a:t>Link: </a:t>
            </a:r>
            <a:r>
              <a:rPr lang="en-US" dirty="0">
                <a:hlinkClick r:id="rId7"/>
              </a:rPr>
              <a:t>https://github.com/safetygraphics/safetygraphics/wiki</a:t>
            </a:r>
            <a:endParaRPr lang="en-US" dirty="0"/>
          </a:p>
        </p:txBody>
      </p:sp>
    </p:spTree>
    <p:extLst>
      <p:ext uri="{BB962C8B-B14F-4D97-AF65-F5344CB8AC3E}">
        <p14:creationId xmlns:p14="http://schemas.microsoft.com/office/powerpoint/2010/main" val="1112317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3DAF4-0EC0-BE44-8059-6F9E77FA4C2C}"/>
              </a:ext>
            </a:extLst>
          </p:cNvPr>
          <p:cNvSpPr>
            <a:spLocks noGrp="1"/>
          </p:cNvSpPr>
          <p:nvPr>
            <p:ph type="title"/>
          </p:nvPr>
        </p:nvSpPr>
        <p:spPr/>
        <p:txBody>
          <a:bodyPr/>
          <a:lstStyle/>
          <a:p>
            <a:r>
              <a:rPr lang="en-US" dirty="0"/>
              <a:t>Package Ecosystem</a:t>
            </a:r>
          </a:p>
        </p:txBody>
      </p:sp>
      <p:sp>
        <p:nvSpPr>
          <p:cNvPr id="3" name="Content Placeholder 2">
            <a:extLst>
              <a:ext uri="{FF2B5EF4-FFF2-40B4-BE49-F238E27FC236}">
                <a16:creationId xmlns:a16="http://schemas.microsoft.com/office/drawing/2014/main" id="{ED2A6E58-E965-F843-808D-30BFC6451EC2}"/>
              </a:ext>
            </a:extLst>
          </p:cNvPr>
          <p:cNvSpPr>
            <a:spLocks noGrp="1"/>
          </p:cNvSpPr>
          <p:nvPr>
            <p:ph idx="1"/>
          </p:nvPr>
        </p:nvSpPr>
        <p:spPr>
          <a:xfrm>
            <a:off x="838200" y="3907971"/>
            <a:ext cx="10515600" cy="1648506"/>
          </a:xfrm>
        </p:spPr>
        <p:txBody>
          <a:bodyPr>
            <a:normAutofit fontScale="92500" lnSpcReduction="10000"/>
          </a:bodyPr>
          <a:lstStyle/>
          <a:p>
            <a:r>
              <a:rPr lang="en-US" dirty="0"/>
              <a:t>{</a:t>
            </a:r>
            <a:r>
              <a:rPr lang="en-US" dirty="0" err="1"/>
              <a:t>safetyGraphics</a:t>
            </a:r>
            <a:r>
              <a:rPr lang="en-US" dirty="0"/>
              <a:t>} – Reusable Shiny App for safety monitoring</a:t>
            </a:r>
          </a:p>
          <a:p>
            <a:r>
              <a:rPr lang="en-US" dirty="0"/>
              <a:t>{</a:t>
            </a:r>
            <a:r>
              <a:rPr lang="en-US" dirty="0" err="1"/>
              <a:t>safetyCharts</a:t>
            </a:r>
            <a:r>
              <a:rPr lang="en-US" dirty="0"/>
              <a:t>} – Reusable stand-alone charts for safety monitoring</a:t>
            </a:r>
          </a:p>
          <a:p>
            <a:r>
              <a:rPr lang="en-US" dirty="0"/>
              <a:t>{</a:t>
            </a:r>
            <a:r>
              <a:rPr lang="en-US" dirty="0" err="1"/>
              <a:t>safetyData</a:t>
            </a:r>
            <a:r>
              <a:rPr lang="en-US" dirty="0"/>
              <a:t>} – sample </a:t>
            </a:r>
            <a:r>
              <a:rPr lang="en-US" dirty="0" err="1"/>
              <a:t>AdAM</a:t>
            </a:r>
            <a:r>
              <a:rPr lang="en-US" dirty="0"/>
              <a:t> and SDTM datasets from </a:t>
            </a:r>
            <a:r>
              <a:rPr lang="en-US" dirty="0" err="1"/>
              <a:t>PhUSE</a:t>
            </a:r>
            <a:r>
              <a:rPr lang="en-US" dirty="0"/>
              <a:t> used for examples and testing. </a:t>
            </a:r>
          </a:p>
        </p:txBody>
      </p:sp>
      <p:sp>
        <p:nvSpPr>
          <p:cNvPr id="4" name="Rectangle 3">
            <a:extLst>
              <a:ext uri="{FF2B5EF4-FFF2-40B4-BE49-F238E27FC236}">
                <a16:creationId xmlns:a16="http://schemas.microsoft.com/office/drawing/2014/main" id="{2CBD6418-0A9F-2844-B4C8-DE301E78E9E5}"/>
              </a:ext>
            </a:extLst>
          </p:cNvPr>
          <p:cNvSpPr/>
          <p:nvPr/>
        </p:nvSpPr>
        <p:spPr>
          <a:xfrm>
            <a:off x="1371600" y="2003362"/>
            <a:ext cx="8469085"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3600" b="1" dirty="0">
                <a:solidFill>
                  <a:schemeClr val="bg1"/>
                </a:solidFill>
                <a:latin typeface="-apple-system"/>
              </a:rPr>
              <a:t>The {</a:t>
            </a:r>
            <a:r>
              <a:rPr lang="en-US" sz="3600" b="1" dirty="0" err="1">
                <a:solidFill>
                  <a:schemeClr val="bg1"/>
                </a:solidFill>
                <a:latin typeface="-apple-system"/>
              </a:rPr>
              <a:t>safetyGraphics</a:t>
            </a:r>
            <a:r>
              <a:rPr lang="en-US" sz="3600" b="1" dirty="0">
                <a:solidFill>
                  <a:schemeClr val="bg1"/>
                </a:solidFill>
                <a:latin typeface="-apple-system"/>
              </a:rPr>
              <a:t>} platform displays charts from {</a:t>
            </a:r>
            <a:r>
              <a:rPr lang="en-US" sz="3600" b="1" dirty="0" err="1">
                <a:solidFill>
                  <a:schemeClr val="bg1"/>
                </a:solidFill>
                <a:latin typeface="-apple-system"/>
              </a:rPr>
              <a:t>safetyCharts</a:t>
            </a:r>
            <a:r>
              <a:rPr lang="en-US" sz="3600" b="1" dirty="0">
                <a:solidFill>
                  <a:schemeClr val="bg1"/>
                </a:solidFill>
                <a:latin typeface="-apple-system"/>
              </a:rPr>
              <a:t>}.</a:t>
            </a:r>
            <a:endParaRPr lang="en-US" sz="3600" dirty="0">
              <a:solidFill>
                <a:schemeClr val="bg1"/>
              </a:solidFill>
              <a:latin typeface="-apple-system"/>
            </a:endParaRPr>
          </a:p>
        </p:txBody>
      </p:sp>
    </p:spTree>
    <p:extLst>
      <p:ext uri="{BB962C8B-B14F-4D97-AF65-F5344CB8AC3E}">
        <p14:creationId xmlns:p14="http://schemas.microsoft.com/office/powerpoint/2010/main" val="332872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02. Hello World</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Run the app with default data, or load data and select charts with a simple GUI</a:t>
            </a:r>
          </a:p>
        </p:txBody>
      </p:sp>
    </p:spTree>
    <p:extLst>
      <p:ext uri="{BB962C8B-B14F-4D97-AF65-F5344CB8AC3E}">
        <p14:creationId xmlns:p14="http://schemas.microsoft.com/office/powerpoint/2010/main" val="1681230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0AA3-416E-1E44-807B-5EE9C3654681}"/>
              </a:ext>
            </a:extLst>
          </p:cNvPr>
          <p:cNvSpPr>
            <a:spLocks noGrp="1"/>
          </p:cNvSpPr>
          <p:nvPr>
            <p:ph type="title"/>
          </p:nvPr>
        </p:nvSpPr>
        <p:spPr/>
        <p:txBody>
          <a:bodyPr/>
          <a:lstStyle/>
          <a:p>
            <a:r>
              <a:rPr lang="en-US" dirty="0"/>
              <a:t>Hello World</a:t>
            </a:r>
          </a:p>
        </p:txBody>
      </p:sp>
      <p:sp>
        <p:nvSpPr>
          <p:cNvPr id="4" name="TextBox 3">
            <a:extLst>
              <a:ext uri="{FF2B5EF4-FFF2-40B4-BE49-F238E27FC236}">
                <a16:creationId xmlns:a16="http://schemas.microsoft.com/office/drawing/2014/main" id="{BF82D13F-4F70-BD47-8BFD-2D95340D85DB}"/>
              </a:ext>
            </a:extLst>
          </p:cNvPr>
          <p:cNvSpPr txBox="1"/>
          <p:nvPr/>
        </p:nvSpPr>
        <p:spPr>
          <a:xfrm>
            <a:off x="1292205" y="1444041"/>
            <a:ext cx="8596935" cy="92333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latin typeface="Monaco" pitchFamily="2" charset="77"/>
              </a:rPr>
              <a:t>install.packages</a:t>
            </a:r>
            <a:r>
              <a:rPr lang="en-US" dirty="0">
                <a:latin typeface="Monaco" pitchFamily="2" charset="77"/>
              </a:rPr>
              <a:t>('</a:t>
            </a:r>
            <a:r>
              <a:rPr lang="en-US" dirty="0" err="1">
                <a:latin typeface="Monaco" pitchFamily="2" charset="77"/>
              </a:rPr>
              <a:t>safetyGraphics</a:t>
            </a:r>
            <a:r>
              <a:rPr lang="en-US" dirty="0">
                <a:latin typeface="Monaco" pitchFamily="2" charset="77"/>
              </a:rPr>
              <a:t>’)</a:t>
            </a:r>
          </a:p>
          <a:p>
            <a:r>
              <a:rPr lang="en-US" dirty="0">
                <a:latin typeface="Monaco" pitchFamily="2" charset="77"/>
              </a:rPr>
              <a:t>library(</a:t>
            </a:r>
            <a:r>
              <a:rPr lang="en-US" dirty="0" err="1">
                <a:latin typeface="Monaco" pitchFamily="2" charset="77"/>
              </a:rPr>
              <a:t>safetyGraphics</a:t>
            </a:r>
            <a:r>
              <a:rPr lang="en-US" dirty="0">
                <a:latin typeface="Monaco" pitchFamily="2" charset="77"/>
              </a:rPr>
              <a:t>)</a:t>
            </a:r>
          </a:p>
          <a:p>
            <a:r>
              <a:rPr lang="en-US" dirty="0" err="1">
                <a:latin typeface="Monaco" pitchFamily="2" charset="77"/>
              </a:rPr>
              <a:t>safetyGraphicsApp</a:t>
            </a:r>
            <a:r>
              <a:rPr lang="en-US" dirty="0">
                <a:latin typeface="Monaco" pitchFamily="2" charset="77"/>
              </a:rPr>
              <a:t>()</a:t>
            </a:r>
          </a:p>
        </p:txBody>
      </p:sp>
      <p:pic>
        <p:nvPicPr>
          <p:cNvPr id="5" name="Picture 4">
            <a:extLst>
              <a:ext uri="{FF2B5EF4-FFF2-40B4-BE49-F238E27FC236}">
                <a16:creationId xmlns:a16="http://schemas.microsoft.com/office/drawing/2014/main" id="{C03597A4-E11B-9E49-82A3-802DFF506963}"/>
              </a:ext>
            </a:extLst>
          </p:cNvPr>
          <p:cNvPicPr>
            <a:picLocks noChangeAspect="1"/>
          </p:cNvPicPr>
          <p:nvPr/>
        </p:nvPicPr>
        <p:blipFill>
          <a:blip r:embed="rId3"/>
          <a:stretch>
            <a:fillRect/>
          </a:stretch>
        </p:blipFill>
        <p:spPr>
          <a:xfrm>
            <a:off x="2201779" y="2872472"/>
            <a:ext cx="6777789" cy="3620403"/>
          </a:xfrm>
          <a:prstGeom prst="rect">
            <a:avLst/>
          </a:prstGeom>
        </p:spPr>
      </p:pic>
    </p:spTree>
    <p:extLst>
      <p:ext uri="{BB962C8B-B14F-4D97-AF65-F5344CB8AC3E}">
        <p14:creationId xmlns:p14="http://schemas.microsoft.com/office/powerpoint/2010/main" val="2069160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0AA3-416E-1E44-807B-5EE9C3654681}"/>
              </a:ext>
            </a:extLst>
          </p:cNvPr>
          <p:cNvSpPr>
            <a:spLocks noGrp="1"/>
          </p:cNvSpPr>
          <p:nvPr>
            <p:ph type="title"/>
          </p:nvPr>
        </p:nvSpPr>
        <p:spPr/>
        <p:txBody>
          <a:bodyPr/>
          <a:lstStyle/>
          <a:p>
            <a:r>
              <a:rPr lang="en-US" dirty="0"/>
              <a:t>Hello World, Again</a:t>
            </a:r>
          </a:p>
        </p:txBody>
      </p:sp>
      <p:sp>
        <p:nvSpPr>
          <p:cNvPr id="4" name="TextBox 3">
            <a:extLst>
              <a:ext uri="{FF2B5EF4-FFF2-40B4-BE49-F238E27FC236}">
                <a16:creationId xmlns:a16="http://schemas.microsoft.com/office/drawing/2014/main" id="{BF82D13F-4F70-BD47-8BFD-2D95340D85DB}"/>
              </a:ext>
            </a:extLst>
          </p:cNvPr>
          <p:cNvSpPr txBox="1"/>
          <p:nvPr/>
        </p:nvSpPr>
        <p:spPr>
          <a:xfrm>
            <a:off x="1292205" y="1444041"/>
            <a:ext cx="8596935" cy="92333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latin typeface="Monaco" pitchFamily="2" charset="77"/>
              </a:rPr>
              <a:t>install.packages</a:t>
            </a:r>
            <a:r>
              <a:rPr lang="en-US" dirty="0">
                <a:latin typeface="Monaco" pitchFamily="2" charset="77"/>
              </a:rPr>
              <a:t>('</a:t>
            </a:r>
            <a:r>
              <a:rPr lang="en-US" dirty="0" err="1">
                <a:latin typeface="Monaco" pitchFamily="2" charset="77"/>
              </a:rPr>
              <a:t>safetyGraphics</a:t>
            </a:r>
            <a:r>
              <a:rPr lang="en-US" dirty="0">
                <a:latin typeface="Monaco" pitchFamily="2" charset="77"/>
              </a:rPr>
              <a:t>’)</a:t>
            </a:r>
          </a:p>
          <a:p>
            <a:r>
              <a:rPr lang="en-US" dirty="0">
                <a:latin typeface="Monaco" pitchFamily="2" charset="77"/>
              </a:rPr>
              <a:t>library(</a:t>
            </a:r>
            <a:r>
              <a:rPr lang="en-US" dirty="0" err="1">
                <a:latin typeface="Monaco" pitchFamily="2" charset="77"/>
              </a:rPr>
              <a:t>safetyGraphics</a:t>
            </a:r>
            <a:r>
              <a:rPr lang="en-US" dirty="0">
                <a:latin typeface="Monaco" pitchFamily="2" charset="77"/>
              </a:rPr>
              <a:t>)</a:t>
            </a:r>
          </a:p>
          <a:p>
            <a:r>
              <a:rPr lang="en-US" dirty="0" err="1">
                <a:latin typeface="Monaco" pitchFamily="2" charset="77"/>
              </a:rPr>
              <a:t>safetyGraphicsInit</a:t>
            </a:r>
            <a:r>
              <a:rPr lang="en-US" dirty="0">
                <a:latin typeface="Monaco" pitchFamily="2" charset="77"/>
              </a:rPr>
              <a:t>()</a:t>
            </a:r>
          </a:p>
        </p:txBody>
      </p:sp>
      <p:pic>
        <p:nvPicPr>
          <p:cNvPr id="6" name="Picture 5">
            <a:extLst>
              <a:ext uri="{FF2B5EF4-FFF2-40B4-BE49-F238E27FC236}">
                <a16:creationId xmlns:a16="http://schemas.microsoft.com/office/drawing/2014/main" id="{6A58C5AA-FA62-3B4C-AE8D-02DF8DFCCCDF}"/>
              </a:ext>
            </a:extLst>
          </p:cNvPr>
          <p:cNvPicPr>
            <a:picLocks noChangeAspect="1"/>
          </p:cNvPicPr>
          <p:nvPr/>
        </p:nvPicPr>
        <p:blipFill>
          <a:blip r:embed="rId3"/>
          <a:stretch>
            <a:fillRect/>
          </a:stretch>
        </p:blipFill>
        <p:spPr>
          <a:xfrm>
            <a:off x="1583561" y="2541302"/>
            <a:ext cx="8014221" cy="4316698"/>
          </a:xfrm>
          <a:prstGeom prst="rect">
            <a:avLst/>
          </a:prstGeom>
        </p:spPr>
      </p:pic>
    </p:spTree>
    <p:extLst>
      <p:ext uri="{BB962C8B-B14F-4D97-AF65-F5344CB8AC3E}">
        <p14:creationId xmlns:p14="http://schemas.microsoft.com/office/powerpoint/2010/main" val="1889995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03. Loading Custom Data</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Create a reusable R script to load your own data and save a data mapping.</a:t>
            </a:r>
          </a:p>
        </p:txBody>
      </p:sp>
    </p:spTree>
    <p:extLst>
      <p:ext uri="{BB962C8B-B14F-4D97-AF65-F5344CB8AC3E}">
        <p14:creationId xmlns:p14="http://schemas.microsoft.com/office/powerpoint/2010/main" val="3459242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a:t>Configurable App Inputs</a:t>
            </a:r>
          </a:p>
        </p:txBody>
      </p:sp>
      <p:sp>
        <p:nvSpPr>
          <p:cNvPr id="3" name="Content Placeholder 2">
            <a:extLst>
              <a:ext uri="{FF2B5EF4-FFF2-40B4-BE49-F238E27FC236}">
                <a16:creationId xmlns:a16="http://schemas.microsoft.com/office/drawing/2014/main" id="{E11CAE07-D172-904E-BE24-B2BF115A7557}"/>
              </a:ext>
            </a:extLst>
          </p:cNvPr>
          <p:cNvSpPr>
            <a:spLocks noGrp="1"/>
          </p:cNvSpPr>
          <p:nvPr>
            <p:ph idx="1"/>
          </p:nvPr>
        </p:nvSpPr>
        <p:spPr/>
        <p:txBody>
          <a:bodyPr/>
          <a:lstStyle/>
          <a:p>
            <a:r>
              <a:rPr lang="en-US" u="sng" dirty="0"/>
              <a:t>Data</a:t>
            </a:r>
            <a:r>
              <a:rPr lang="en-US" dirty="0"/>
              <a:t> – Study data provided by the user as a named list. </a:t>
            </a:r>
          </a:p>
          <a:p>
            <a:r>
              <a:rPr lang="en-US" u="sng" dirty="0"/>
              <a:t>Mapping</a:t>
            </a:r>
            <a:r>
              <a:rPr lang="en-US" dirty="0"/>
              <a:t> – List identifying the key columns/fields in your data. </a:t>
            </a:r>
            <a:endParaRPr lang="en-US" u="sng" dirty="0"/>
          </a:p>
          <a:p>
            <a:r>
              <a:rPr lang="en-US" u="sng" dirty="0"/>
              <a:t>Charts</a:t>
            </a:r>
            <a:r>
              <a:rPr lang="en-US" dirty="0"/>
              <a:t> – Default library in </a:t>
            </a:r>
            <a:r>
              <a:rPr lang="en-US" dirty="0" err="1"/>
              <a:t>safetyCharts</a:t>
            </a:r>
            <a:r>
              <a:rPr lang="en-US" dirty="0"/>
              <a:t>. See </a:t>
            </a:r>
            <a:r>
              <a:rPr lang="en-US" dirty="0">
                <a:hlinkClick r:id="rId2"/>
              </a:rPr>
              <a:t>Chart Configuration Vignette</a:t>
            </a:r>
            <a:endParaRPr lang="en-US" dirty="0"/>
          </a:p>
          <a:p>
            <a:r>
              <a:rPr lang="en-US" u="sng" dirty="0"/>
              <a:t>Meta</a:t>
            </a:r>
            <a:r>
              <a:rPr lang="en-US" dirty="0"/>
              <a:t> – Metadata table with information about key data columns/fields used in charts. Saved as `</a:t>
            </a:r>
            <a:r>
              <a:rPr lang="en-US" dirty="0" err="1"/>
              <a:t>safetyGraphics</a:t>
            </a:r>
            <a:r>
              <a:rPr lang="en-US" dirty="0"/>
              <a:t>::meta`</a:t>
            </a:r>
          </a:p>
          <a:p>
            <a:pPr marL="0" indent="0">
              <a:buNone/>
            </a:pP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249539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EB27D-DAA8-DA4F-8DD2-2FB136BB321A}"/>
              </a:ext>
            </a:extLst>
          </p:cNvPr>
          <p:cNvSpPr>
            <a:spLocks noGrp="1"/>
          </p:cNvSpPr>
          <p:nvPr>
            <p:ph type="title"/>
          </p:nvPr>
        </p:nvSpPr>
        <p:spPr>
          <a:xfrm>
            <a:off x="838200" y="365125"/>
            <a:ext cx="10515600" cy="777875"/>
          </a:xfrm>
        </p:spPr>
        <p:txBody>
          <a:bodyPr/>
          <a:lstStyle/>
          <a:p>
            <a:r>
              <a:rPr lang="en-US" dirty="0"/>
              <a:t>?</a:t>
            </a:r>
            <a:r>
              <a:rPr lang="en-US" dirty="0" err="1"/>
              <a:t>safetyGraphicsApp</a:t>
            </a:r>
            <a:r>
              <a:rPr lang="en-US" dirty="0"/>
              <a:t> </a:t>
            </a:r>
            <a:r>
              <a:rPr lang="en-US" sz="2400" dirty="0">
                <a:hlinkClick r:id="rId3"/>
              </a:rPr>
              <a:t>docs</a:t>
            </a:r>
            <a:endParaRPr lang="en-US" dirty="0"/>
          </a:p>
        </p:txBody>
      </p:sp>
      <p:sp>
        <p:nvSpPr>
          <p:cNvPr id="4" name="TextBox 3">
            <a:extLst>
              <a:ext uri="{FF2B5EF4-FFF2-40B4-BE49-F238E27FC236}">
                <a16:creationId xmlns:a16="http://schemas.microsoft.com/office/drawing/2014/main" id="{0CA11EAC-275A-4541-A14B-ADABCB399694}"/>
              </a:ext>
            </a:extLst>
          </p:cNvPr>
          <p:cNvSpPr txBox="1"/>
          <p:nvPr/>
        </p:nvSpPr>
        <p:spPr>
          <a:xfrm>
            <a:off x="726967" y="1255606"/>
            <a:ext cx="4019206" cy="4524315"/>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t>safetyGraphicsApp</a:t>
            </a:r>
            <a:r>
              <a:rPr lang="en-US" dirty="0">
                <a:effectLst/>
              </a:rPr>
              <a:t>(</a:t>
            </a:r>
            <a:r>
              <a:rPr lang="en-US" dirty="0"/>
              <a:t> </a:t>
            </a:r>
          </a:p>
          <a:p>
            <a:r>
              <a:rPr lang="en-US" dirty="0"/>
              <a:t>  </a:t>
            </a:r>
            <a:r>
              <a:rPr lang="en-US" dirty="0" err="1"/>
              <a:t>domainData</a:t>
            </a:r>
            <a:r>
              <a:rPr lang="en-US" dirty="0"/>
              <a:t> </a:t>
            </a:r>
            <a:r>
              <a:rPr lang="en-US" dirty="0">
                <a:effectLst/>
              </a:rPr>
              <a:t>=</a:t>
            </a:r>
            <a:r>
              <a:rPr lang="en-US" dirty="0"/>
              <a:t> list</a:t>
            </a:r>
            <a:r>
              <a:rPr lang="en-US" dirty="0">
                <a:effectLst/>
              </a:rPr>
              <a:t>(</a:t>
            </a:r>
          </a:p>
          <a:p>
            <a:r>
              <a:rPr lang="en-US" dirty="0"/>
              <a:t>    labs </a:t>
            </a:r>
            <a:r>
              <a:rPr lang="en-US" dirty="0">
                <a:effectLst/>
              </a:rPr>
              <a:t>=</a:t>
            </a:r>
            <a:r>
              <a:rPr lang="en-US" dirty="0"/>
              <a:t> </a:t>
            </a:r>
            <a:r>
              <a:rPr lang="en-US" dirty="0" err="1"/>
              <a:t>safetyData</a:t>
            </a:r>
            <a:r>
              <a:rPr lang="en-US" dirty="0"/>
              <a:t>::</a:t>
            </a:r>
            <a:r>
              <a:rPr lang="en-US" dirty="0" err="1"/>
              <a:t>adam_adlbc</a:t>
            </a:r>
            <a:r>
              <a:rPr lang="en-US" dirty="0"/>
              <a:t>,</a:t>
            </a:r>
          </a:p>
          <a:p>
            <a:r>
              <a:rPr lang="en-US" dirty="0"/>
              <a:t>    </a:t>
            </a:r>
            <a:r>
              <a:rPr lang="en-US" dirty="0" err="1"/>
              <a:t>aes</a:t>
            </a:r>
            <a:r>
              <a:rPr lang="en-US" dirty="0"/>
              <a:t> </a:t>
            </a:r>
            <a:r>
              <a:rPr lang="en-US" dirty="0">
                <a:effectLst/>
              </a:rPr>
              <a:t>=</a:t>
            </a:r>
            <a:r>
              <a:rPr lang="en-US" dirty="0"/>
              <a:t> </a:t>
            </a:r>
            <a:r>
              <a:rPr lang="en-US" dirty="0" err="1"/>
              <a:t>safetyData</a:t>
            </a:r>
            <a:r>
              <a:rPr lang="en-US" dirty="0"/>
              <a:t>::adam_adae, </a:t>
            </a:r>
          </a:p>
          <a:p>
            <a:r>
              <a:rPr lang="en-US" dirty="0"/>
              <a:t>    dm </a:t>
            </a:r>
            <a:r>
              <a:rPr lang="en-US" dirty="0">
                <a:effectLst/>
              </a:rPr>
              <a:t>=</a:t>
            </a:r>
            <a:r>
              <a:rPr lang="en-US" dirty="0"/>
              <a:t> </a:t>
            </a:r>
            <a:r>
              <a:rPr lang="en-US" dirty="0" err="1"/>
              <a:t>safetyData</a:t>
            </a:r>
            <a:r>
              <a:rPr lang="en-US" dirty="0"/>
              <a:t>::</a:t>
            </a:r>
            <a:r>
              <a:rPr lang="en-US" dirty="0" err="1"/>
              <a:t>adam_adsl</a:t>
            </a:r>
            <a:endParaRPr lang="en-US" dirty="0"/>
          </a:p>
          <a:p>
            <a:r>
              <a:rPr lang="en-US" dirty="0">
                <a:effectLst/>
              </a:rPr>
              <a:t>  )</a:t>
            </a:r>
            <a:r>
              <a:rPr lang="en-US" dirty="0"/>
              <a:t>,  </a:t>
            </a:r>
          </a:p>
          <a:p>
            <a:r>
              <a:rPr lang="en-US" dirty="0"/>
              <a:t>  meta </a:t>
            </a:r>
            <a:r>
              <a:rPr lang="en-US" dirty="0">
                <a:effectLst/>
              </a:rPr>
              <a:t>=</a:t>
            </a:r>
            <a:r>
              <a:rPr lang="en-US" dirty="0"/>
              <a:t> </a:t>
            </a:r>
            <a:r>
              <a:rPr lang="en-US" dirty="0" err="1"/>
              <a:t>safetyGraphics</a:t>
            </a:r>
            <a:r>
              <a:rPr lang="en-US" dirty="0"/>
              <a:t>::meta,</a:t>
            </a:r>
          </a:p>
          <a:p>
            <a:r>
              <a:rPr lang="en-US" dirty="0"/>
              <a:t>  charts </a:t>
            </a:r>
            <a:r>
              <a:rPr lang="en-US" dirty="0">
                <a:effectLst/>
              </a:rPr>
              <a:t>=</a:t>
            </a:r>
            <a:r>
              <a:rPr lang="en-US" dirty="0"/>
              <a:t> </a:t>
            </a:r>
            <a:r>
              <a:rPr lang="en-US" dirty="0">
                <a:effectLst/>
              </a:rPr>
              <a:t>NULL</a:t>
            </a:r>
            <a:r>
              <a:rPr lang="en-US" dirty="0"/>
              <a:t>, </a:t>
            </a:r>
          </a:p>
          <a:p>
            <a:r>
              <a:rPr lang="en-US" dirty="0"/>
              <a:t>  mapping </a:t>
            </a:r>
            <a:r>
              <a:rPr lang="en-US" dirty="0">
                <a:effectLst/>
              </a:rPr>
              <a:t>=</a:t>
            </a:r>
            <a:r>
              <a:rPr lang="en-US" dirty="0"/>
              <a:t> </a:t>
            </a:r>
            <a:r>
              <a:rPr lang="en-US" dirty="0">
                <a:effectLst/>
              </a:rPr>
              <a:t>NULL</a:t>
            </a:r>
            <a:r>
              <a:rPr lang="en-US" dirty="0"/>
              <a:t>, </a:t>
            </a:r>
          </a:p>
          <a:p>
            <a:r>
              <a:rPr lang="en-US" dirty="0"/>
              <a:t>  </a:t>
            </a:r>
            <a:r>
              <a:rPr lang="en-US" dirty="0" err="1"/>
              <a:t>autoMapping</a:t>
            </a:r>
            <a:r>
              <a:rPr lang="en-US" dirty="0"/>
              <a:t> </a:t>
            </a:r>
            <a:r>
              <a:rPr lang="en-US" dirty="0">
                <a:effectLst/>
              </a:rPr>
              <a:t>=</a:t>
            </a:r>
            <a:r>
              <a:rPr lang="en-US" dirty="0"/>
              <a:t> </a:t>
            </a:r>
            <a:r>
              <a:rPr lang="en-US" dirty="0">
                <a:effectLst/>
              </a:rPr>
              <a:t>TRUE</a:t>
            </a:r>
            <a:r>
              <a:rPr lang="en-US" dirty="0"/>
              <a:t>, </a:t>
            </a:r>
          </a:p>
          <a:p>
            <a:r>
              <a:rPr lang="en-US" dirty="0"/>
              <a:t>  </a:t>
            </a:r>
            <a:r>
              <a:rPr lang="en-US" dirty="0" err="1"/>
              <a:t>filterDomain</a:t>
            </a:r>
            <a:r>
              <a:rPr lang="en-US" dirty="0"/>
              <a:t> </a:t>
            </a:r>
            <a:r>
              <a:rPr lang="en-US" dirty="0">
                <a:effectLst/>
              </a:rPr>
              <a:t>=</a:t>
            </a:r>
            <a:r>
              <a:rPr lang="en-US" dirty="0"/>
              <a:t> "dm", </a:t>
            </a:r>
          </a:p>
          <a:p>
            <a:r>
              <a:rPr lang="en-US" dirty="0"/>
              <a:t>  </a:t>
            </a:r>
            <a:r>
              <a:rPr lang="en-US" dirty="0" err="1"/>
              <a:t>chartSettingsPaths</a:t>
            </a:r>
            <a:r>
              <a:rPr lang="en-US" dirty="0"/>
              <a:t> </a:t>
            </a:r>
            <a:r>
              <a:rPr lang="en-US" dirty="0">
                <a:effectLst/>
              </a:rPr>
              <a:t>=</a:t>
            </a:r>
            <a:r>
              <a:rPr lang="en-US" dirty="0"/>
              <a:t> </a:t>
            </a:r>
            <a:r>
              <a:rPr lang="en-US" dirty="0">
                <a:effectLst/>
              </a:rPr>
              <a:t>NULL</a:t>
            </a:r>
            <a:r>
              <a:rPr lang="en-US" dirty="0"/>
              <a:t> </a:t>
            </a:r>
          </a:p>
          <a:p>
            <a:r>
              <a:rPr lang="en-US" dirty="0">
                <a:effectLst/>
              </a:rPr>
              <a:t>)</a:t>
            </a:r>
          </a:p>
          <a:p>
            <a:endParaRPr lang="en-US" dirty="0"/>
          </a:p>
          <a:p>
            <a:br>
              <a:rPr lang="en-US" dirty="0"/>
            </a:br>
            <a:endParaRPr lang="en-US" dirty="0">
              <a:latin typeface="Monaco" pitchFamily="2" charset="77"/>
            </a:endParaRPr>
          </a:p>
        </p:txBody>
      </p:sp>
      <p:graphicFrame>
        <p:nvGraphicFramePr>
          <p:cNvPr id="8" name="Table 7">
            <a:extLst>
              <a:ext uri="{FF2B5EF4-FFF2-40B4-BE49-F238E27FC236}">
                <a16:creationId xmlns:a16="http://schemas.microsoft.com/office/drawing/2014/main" id="{6A968C72-F794-1A42-980A-58BA80E94130}"/>
              </a:ext>
            </a:extLst>
          </p:cNvPr>
          <p:cNvGraphicFramePr>
            <a:graphicFrameLocks noGrp="1"/>
          </p:cNvGraphicFramePr>
          <p:nvPr>
            <p:extLst>
              <p:ext uri="{D42A27DB-BD31-4B8C-83A1-F6EECF244321}">
                <p14:modId xmlns:p14="http://schemas.microsoft.com/office/powerpoint/2010/main" val="3741616765"/>
              </p:ext>
            </p:extLst>
          </p:nvPr>
        </p:nvGraphicFramePr>
        <p:xfrm>
          <a:off x="5189843" y="1255606"/>
          <a:ext cx="5498943" cy="4524314"/>
        </p:xfrm>
        <a:graphic>
          <a:graphicData uri="http://schemas.openxmlformats.org/drawingml/2006/table">
            <a:tbl>
              <a:tblPr/>
              <a:tblGrid>
                <a:gridCol w="1174862">
                  <a:extLst>
                    <a:ext uri="{9D8B030D-6E8A-4147-A177-3AD203B41FA5}">
                      <a16:colId xmlns:a16="http://schemas.microsoft.com/office/drawing/2014/main" val="2327128976"/>
                    </a:ext>
                  </a:extLst>
                </a:gridCol>
                <a:gridCol w="4324081">
                  <a:extLst>
                    <a:ext uri="{9D8B030D-6E8A-4147-A177-3AD203B41FA5}">
                      <a16:colId xmlns:a16="http://schemas.microsoft.com/office/drawing/2014/main" val="1189745381"/>
                    </a:ext>
                  </a:extLst>
                </a:gridCol>
              </a:tblGrid>
              <a:tr h="469890">
                <a:tc>
                  <a:txBody>
                    <a:bodyPr/>
                    <a:lstStyle/>
                    <a:p>
                      <a:pPr algn="r" fontAlgn="t"/>
                      <a:r>
                        <a:rPr lang="en-US" sz="1100" b="1" dirty="0" err="1">
                          <a:effectLst/>
                        </a:rPr>
                        <a:t>domainData</a:t>
                      </a:r>
                      <a:endParaRPr lang="en-US" sz="1100" b="1" dirty="0">
                        <a:effectLst/>
                      </a:endParaRPr>
                    </a:p>
                  </a:txBody>
                  <a:tcPr marL="47817" marR="49809" marT="23908" marB="23908">
                    <a:lnL>
                      <a:noFill/>
                    </a:lnL>
                    <a:lnR>
                      <a:noFill/>
                    </a:lnR>
                    <a:lnT>
                      <a:noFill/>
                    </a:lnT>
                    <a:lnB>
                      <a:noFill/>
                    </a:lnB>
                    <a:solidFill>
                      <a:srgbClr val="FFFFFF"/>
                    </a:solidFill>
                  </a:tcPr>
                </a:tc>
                <a:tc>
                  <a:txBody>
                    <a:bodyPr/>
                    <a:lstStyle/>
                    <a:p>
                      <a:pPr fontAlgn="t"/>
                      <a:r>
                        <a:rPr lang="en-US" sz="1100" dirty="0">
                          <a:effectLst/>
                        </a:rPr>
                        <a:t>named list of </a:t>
                      </a:r>
                      <a:r>
                        <a:rPr lang="en-US" sz="1100" dirty="0" err="1">
                          <a:effectLst/>
                        </a:rPr>
                        <a:t>data.frames</a:t>
                      </a:r>
                      <a:r>
                        <a:rPr lang="en-US" sz="1100" dirty="0">
                          <a:effectLst/>
                        </a:rPr>
                        <a:t> to be loaded into the app. Sample </a:t>
                      </a:r>
                      <a:r>
                        <a:rPr lang="en-US" sz="1100" dirty="0" err="1">
                          <a:effectLst/>
                        </a:rPr>
                        <a:t>AdAM</a:t>
                      </a:r>
                      <a:r>
                        <a:rPr lang="en-US" sz="1100" dirty="0">
                          <a:effectLst/>
                        </a:rPr>
                        <a:t> data from the </a:t>
                      </a:r>
                      <a:r>
                        <a:rPr lang="en-US" sz="1100" dirty="0" err="1">
                          <a:effectLst/>
                        </a:rPr>
                        <a:t>safetyData</a:t>
                      </a:r>
                      <a:r>
                        <a:rPr lang="en-US" sz="1100" dirty="0">
                          <a:effectLst/>
                        </a:rPr>
                        <a:t> package used by default</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3595753475"/>
                  </a:ext>
                </a:extLst>
              </a:tr>
              <a:tr h="265633">
                <a:tc>
                  <a:txBody>
                    <a:bodyPr/>
                    <a:lstStyle/>
                    <a:p>
                      <a:pPr algn="r" fontAlgn="t"/>
                      <a:r>
                        <a:rPr lang="en-US" sz="1100" b="1" dirty="0">
                          <a:effectLst/>
                        </a:rPr>
                        <a:t>charts</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list of charts in the format produced by </a:t>
                      </a:r>
                      <a:r>
                        <a:rPr lang="en-US" sz="1100" dirty="0" err="1">
                          <a:effectLst/>
                        </a:rPr>
                        <a:t>safetyGraphics</a:t>
                      </a:r>
                      <a:r>
                        <a:rPr lang="en-US" sz="1100" dirty="0">
                          <a:effectLst/>
                        </a:rPr>
                        <a:t>::</a:t>
                      </a:r>
                      <a:r>
                        <a:rPr lang="en-US" sz="1100" dirty="0" err="1">
                          <a:effectLst/>
                        </a:rPr>
                        <a:t>makeChartConfig</a:t>
                      </a:r>
                      <a:r>
                        <a:rPr lang="en-US" sz="1100" dirty="0">
                          <a:effectLst/>
                        </a:rPr>
                        <a:t>()</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877853385"/>
                  </a:ext>
                </a:extLst>
              </a:tr>
              <a:tr h="469890">
                <a:tc>
                  <a:txBody>
                    <a:bodyPr/>
                    <a:lstStyle/>
                    <a:p>
                      <a:pPr algn="r" fontAlgn="t"/>
                      <a:r>
                        <a:rPr lang="en-US" sz="1100" b="1" dirty="0">
                          <a:effectLst/>
                        </a:rPr>
                        <a:t>mapping</a:t>
                      </a:r>
                    </a:p>
                  </a:txBody>
                  <a:tcPr marL="47817" marR="49809" marT="23908" marB="23908">
                    <a:lnL>
                      <a:noFill/>
                    </a:lnL>
                    <a:lnR>
                      <a:noFill/>
                    </a:lnR>
                    <a:lnT>
                      <a:noFill/>
                    </a:lnT>
                    <a:lnB>
                      <a:noFill/>
                    </a:lnB>
                    <a:solidFill>
                      <a:srgbClr val="FFFFFF"/>
                    </a:solidFill>
                  </a:tcPr>
                </a:tc>
                <a:tc>
                  <a:txBody>
                    <a:bodyPr/>
                    <a:lstStyle/>
                    <a:p>
                      <a:pPr fontAlgn="t"/>
                      <a:r>
                        <a:rPr lang="en-US" sz="1100">
                          <a:effectLst/>
                        </a:rPr>
                        <a:t>list specifying the initial mapping values for each data mapping for each domain (e.g. list(aes= list(id_col='USUBJID', seq_col='AESEQ')).</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190209551"/>
                  </a:ext>
                </a:extLst>
              </a:tr>
              <a:tr h="881130">
                <a:tc>
                  <a:txBody>
                    <a:bodyPr/>
                    <a:lstStyle/>
                    <a:p>
                      <a:pPr algn="r" fontAlgn="t"/>
                      <a:r>
                        <a:rPr lang="en-US" sz="1100" dirty="0" err="1">
                          <a:effectLst/>
                        </a:rPr>
                        <a:t>autoMapping</a:t>
                      </a:r>
                      <a:endParaRPr lang="en-US" sz="1100" dirty="0">
                        <a:effectLst/>
                      </a:endParaRPr>
                    </a:p>
                  </a:txBody>
                  <a:tcPr marL="47817" marR="49809" marT="23908" marB="23908">
                    <a:lnL>
                      <a:noFill/>
                    </a:lnL>
                    <a:lnR>
                      <a:noFill/>
                    </a:lnR>
                    <a:lnT>
                      <a:noFill/>
                    </a:lnT>
                    <a:lnB>
                      <a:noFill/>
                    </a:lnB>
                    <a:solidFill>
                      <a:srgbClr val="FFFFFF"/>
                    </a:solidFill>
                  </a:tcPr>
                </a:tc>
                <a:tc>
                  <a:txBody>
                    <a:bodyPr/>
                    <a:lstStyle/>
                    <a:p>
                      <a:pPr fontAlgn="t"/>
                      <a:r>
                        <a:rPr lang="en-US" sz="1100" dirty="0" err="1">
                          <a:effectLst/>
                        </a:rPr>
                        <a:t>boolean</a:t>
                      </a:r>
                      <a:r>
                        <a:rPr lang="en-US" sz="1100" dirty="0">
                          <a:effectLst/>
                        </a:rPr>
                        <a:t> indicating whether the app should attempt to automatically detect data standards and generate mappings for the data provided. Values specified in the mapping parameter overwrite automatically generated mappings when both are found. Defaults to true.</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692246145"/>
                  </a:ext>
                </a:extLst>
              </a:tr>
              <a:tr h="675510">
                <a:tc>
                  <a:txBody>
                    <a:bodyPr/>
                    <a:lstStyle/>
                    <a:p>
                      <a:pPr algn="r" fontAlgn="t"/>
                      <a:r>
                        <a:rPr lang="en-US" sz="1100" dirty="0">
                          <a:effectLst/>
                        </a:rPr>
                        <a:t>meta</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data frame containing the metadata for use in the app. See the preloaded file (</a:t>
                      </a:r>
                      <a:r>
                        <a:rPr lang="en-US" sz="1100" u="none" strike="noStrike" dirty="0">
                          <a:solidFill>
                            <a:srgbClr val="375F84"/>
                          </a:solidFill>
                          <a:effectLst/>
                        </a:rPr>
                        <a:t>?safetyGraphics::meta</a:t>
                      </a:r>
                      <a:r>
                        <a:rPr lang="en-US" sz="1100" dirty="0">
                          <a:effectLst/>
                        </a:rPr>
                        <a:t>) for more data specifications and details. Defaults to </a:t>
                      </a:r>
                      <a:r>
                        <a:rPr lang="en-US" sz="1100" u="none" strike="noStrike" dirty="0">
                          <a:solidFill>
                            <a:srgbClr val="375F84"/>
                          </a:solidFill>
                          <a:effectLst/>
                        </a:rPr>
                        <a:t>safetyGraphics::meta</a:t>
                      </a:r>
                      <a:r>
                        <a:rPr lang="en-US" sz="1100" dirty="0">
                          <a:effectLst/>
                        </a:rPr>
                        <a:t>.</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79543528"/>
                  </a:ext>
                </a:extLst>
              </a:tr>
              <a:tr h="675510">
                <a:tc>
                  <a:txBody>
                    <a:bodyPr/>
                    <a:lstStyle/>
                    <a:p>
                      <a:pPr algn="r" fontAlgn="t"/>
                      <a:r>
                        <a:rPr lang="en-US" sz="1100">
                          <a:effectLst/>
                        </a:rPr>
                        <a:t>filterDomain</a:t>
                      </a:r>
                    </a:p>
                  </a:txBody>
                  <a:tcPr marL="47817" marR="49809" marT="23908" marB="23908">
                    <a:lnL>
                      <a:noFill/>
                    </a:lnL>
                    <a:lnR>
                      <a:noFill/>
                    </a:lnR>
                    <a:lnT>
                      <a:noFill/>
                    </a:lnT>
                    <a:lnB>
                      <a:noFill/>
                    </a:lnB>
                    <a:solidFill>
                      <a:srgbClr val="FFFFFF"/>
                    </a:solidFill>
                  </a:tcPr>
                </a:tc>
                <a:tc>
                  <a:txBody>
                    <a:bodyPr/>
                    <a:lstStyle/>
                    <a:p>
                      <a:pPr fontAlgn="t"/>
                      <a:r>
                        <a:rPr lang="en-US" sz="1100">
                          <a:effectLst/>
                        </a:rPr>
                        <a:t>domain used for the data/filter tab. Demographics ("dm") is used by default. Using a domain that is not one record per participant is not recommended.</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746917370"/>
                  </a:ext>
                </a:extLst>
              </a:tr>
              <a:tr h="1086751">
                <a:tc>
                  <a:txBody>
                    <a:bodyPr/>
                    <a:lstStyle/>
                    <a:p>
                      <a:pPr algn="r" fontAlgn="t"/>
                      <a:r>
                        <a:rPr lang="en-US" sz="1100">
                          <a:effectLst/>
                        </a:rPr>
                        <a:t>chartSettingsPaths</a:t>
                      </a:r>
                    </a:p>
                  </a:txBody>
                  <a:tcPr marL="47817" marR="49809" marT="23908" marB="23908">
                    <a:lnL>
                      <a:noFill/>
                    </a:lnL>
                    <a:lnR>
                      <a:noFill/>
                    </a:lnR>
                    <a:lnT>
                      <a:noFill/>
                    </a:lnT>
                    <a:lnB>
                      <a:noFill/>
                    </a:lnB>
                    <a:solidFill>
                      <a:srgbClr val="FFFFFF"/>
                    </a:solidFill>
                  </a:tcPr>
                </a:tc>
                <a:tc>
                  <a:txBody>
                    <a:bodyPr/>
                    <a:lstStyle/>
                    <a:p>
                      <a:pPr fontAlgn="t"/>
                      <a:r>
                        <a:rPr lang="en-US" sz="1100" dirty="0">
                          <a:effectLst/>
                        </a:rPr>
                        <a:t>path(s) where customization functions are saved relative to your working directory. All charts can have initialization (e.g. </a:t>
                      </a:r>
                      <a:r>
                        <a:rPr lang="en-US" sz="1100" dirty="0" err="1">
                          <a:effectLst/>
                        </a:rPr>
                        <a:t>myChart_Init.R</a:t>
                      </a:r>
                      <a:r>
                        <a:rPr lang="en-US" sz="1100" dirty="0">
                          <a:effectLst/>
                        </a:rPr>
                        <a:t>) and static charts can have charting functions (e.g. </a:t>
                      </a:r>
                      <a:r>
                        <a:rPr lang="en-US" sz="1100" dirty="0" err="1">
                          <a:effectLst/>
                        </a:rPr>
                        <a:t>myGraphic_Chart.R</a:t>
                      </a:r>
                      <a:r>
                        <a:rPr lang="en-US" sz="1100" dirty="0">
                          <a:effectLst/>
                        </a:rPr>
                        <a:t>). All R files in this folder are sourced and files with the correct naming convention are linked to the chart. See the Custom Charts vignette for more details.</a:t>
                      </a:r>
                    </a:p>
                  </a:txBody>
                  <a:tcPr marL="47817" marR="47817" marT="23908" marB="23908">
                    <a:lnL>
                      <a:noFill/>
                    </a:lnL>
                    <a:lnR>
                      <a:noFill/>
                    </a:lnR>
                    <a:lnT>
                      <a:noFill/>
                    </a:lnT>
                    <a:lnB>
                      <a:noFill/>
                    </a:lnB>
                    <a:solidFill>
                      <a:srgbClr val="FFFFFF"/>
                    </a:solidFill>
                  </a:tcPr>
                </a:tc>
                <a:extLst>
                  <a:ext uri="{0D108BD9-81ED-4DB2-BD59-A6C34878D82A}">
                    <a16:rowId xmlns:a16="http://schemas.microsoft.com/office/drawing/2014/main" val="2799160516"/>
                  </a:ext>
                </a:extLst>
              </a:tr>
            </a:tbl>
          </a:graphicData>
        </a:graphic>
      </p:graphicFrame>
    </p:spTree>
    <p:extLst>
      <p:ext uri="{BB962C8B-B14F-4D97-AF65-F5344CB8AC3E}">
        <p14:creationId xmlns:p14="http://schemas.microsoft.com/office/powerpoint/2010/main" val="3999790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88AD76DC-29D0-0D43-BA0B-A245FEE57810}"/>
              </a:ext>
            </a:extLst>
          </p:cNvPr>
          <p:cNvPicPr>
            <a:picLocks noChangeAspect="1"/>
          </p:cNvPicPr>
          <p:nvPr/>
        </p:nvPicPr>
        <p:blipFill>
          <a:blip r:embed="rId3"/>
          <a:stretch>
            <a:fillRect/>
          </a:stretch>
        </p:blipFill>
        <p:spPr>
          <a:xfrm>
            <a:off x="6278545" y="5131865"/>
            <a:ext cx="2332741" cy="1355969"/>
          </a:xfrm>
          <a:prstGeom prst="rect">
            <a:avLst/>
          </a:prstGeom>
        </p:spPr>
      </p:pic>
      <p:sp>
        <p:nvSpPr>
          <p:cNvPr id="4" name="Slide Number Placeholder 3">
            <a:extLst>
              <a:ext uri="{FF2B5EF4-FFF2-40B4-BE49-F238E27FC236}">
                <a16:creationId xmlns:a16="http://schemas.microsoft.com/office/drawing/2014/main" id="{D9B2FAF1-CB8B-2045-9AE9-CDF4F60D8AB6}"/>
              </a:ext>
            </a:extLst>
          </p:cNvPr>
          <p:cNvSpPr>
            <a:spLocks noGrp="1"/>
          </p:cNvSpPr>
          <p:nvPr>
            <p:ph type="sldNum" sz="quarter" idx="12"/>
          </p:nvPr>
        </p:nvSpPr>
        <p:spPr/>
        <p:txBody>
          <a:bodyPr/>
          <a:lstStyle/>
          <a:p>
            <a:fld id="{C4FD4C9A-A48D-894E-B229-7E62E29E9615}" type="slidenum">
              <a:rPr lang="en-US" smtClean="0"/>
              <a:t>19</a:t>
            </a:fld>
            <a:endParaRPr lang="en-US"/>
          </a:p>
        </p:txBody>
      </p:sp>
      <p:pic>
        <p:nvPicPr>
          <p:cNvPr id="6" name="Graphic 5" descr="Table outline">
            <a:extLst>
              <a:ext uri="{FF2B5EF4-FFF2-40B4-BE49-F238E27FC236}">
                <a16:creationId xmlns:a16="http://schemas.microsoft.com/office/drawing/2014/main" id="{E144E68B-FAC5-824E-9300-B1D70DA60DE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234" y="366511"/>
            <a:ext cx="1771652" cy="1771652"/>
          </a:xfrm>
          <a:prstGeom prst="rect">
            <a:avLst/>
          </a:prstGeom>
        </p:spPr>
      </p:pic>
      <p:pic>
        <p:nvPicPr>
          <p:cNvPr id="10" name="Graphic 9" descr="Web design with solid fill">
            <a:extLst>
              <a:ext uri="{FF2B5EF4-FFF2-40B4-BE49-F238E27FC236}">
                <a16:creationId xmlns:a16="http://schemas.microsoft.com/office/drawing/2014/main" id="{F35AEC25-0988-964C-9402-B5D951BDFFD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549846" y="843648"/>
            <a:ext cx="2395537" cy="2395537"/>
          </a:xfrm>
          <a:prstGeom prst="rect">
            <a:avLst/>
          </a:prstGeom>
        </p:spPr>
      </p:pic>
      <p:sp>
        <p:nvSpPr>
          <p:cNvPr id="11" name="TextBox 10">
            <a:extLst>
              <a:ext uri="{FF2B5EF4-FFF2-40B4-BE49-F238E27FC236}">
                <a16:creationId xmlns:a16="http://schemas.microsoft.com/office/drawing/2014/main" id="{1C011664-FC2B-5042-BD93-748562981A39}"/>
              </a:ext>
            </a:extLst>
          </p:cNvPr>
          <p:cNvSpPr txBox="1"/>
          <p:nvPr/>
        </p:nvSpPr>
        <p:spPr>
          <a:xfrm>
            <a:off x="1016649" y="355649"/>
            <a:ext cx="1531188" cy="369332"/>
          </a:xfrm>
          <a:prstGeom prst="rect">
            <a:avLst/>
          </a:prstGeom>
          <a:noFill/>
        </p:spPr>
        <p:txBody>
          <a:bodyPr wrap="none" rtlCol="0">
            <a:spAutoFit/>
          </a:bodyPr>
          <a:lstStyle/>
          <a:p>
            <a:r>
              <a:rPr lang="en-US" dirty="0"/>
              <a:t>Domain Data</a:t>
            </a:r>
          </a:p>
        </p:txBody>
      </p:sp>
      <p:sp>
        <p:nvSpPr>
          <p:cNvPr id="19" name="TextBox 18">
            <a:extLst>
              <a:ext uri="{FF2B5EF4-FFF2-40B4-BE49-F238E27FC236}">
                <a16:creationId xmlns:a16="http://schemas.microsoft.com/office/drawing/2014/main" id="{A6EC747D-7840-1448-AF0B-B845D4DC2110}"/>
              </a:ext>
            </a:extLst>
          </p:cNvPr>
          <p:cNvSpPr txBox="1"/>
          <p:nvPr/>
        </p:nvSpPr>
        <p:spPr>
          <a:xfrm>
            <a:off x="9629359" y="787098"/>
            <a:ext cx="2236510" cy="369332"/>
          </a:xfrm>
          <a:prstGeom prst="rect">
            <a:avLst/>
          </a:prstGeom>
          <a:noFill/>
        </p:spPr>
        <p:txBody>
          <a:bodyPr wrap="none" rtlCol="0">
            <a:spAutoFit/>
          </a:bodyPr>
          <a:lstStyle/>
          <a:p>
            <a:pPr algn="ctr"/>
            <a:r>
              <a:rPr lang="en-US" dirty="0"/>
              <a:t>Interactive Graphics</a:t>
            </a:r>
          </a:p>
        </p:txBody>
      </p:sp>
      <p:sp>
        <p:nvSpPr>
          <p:cNvPr id="2" name="Rectangle 1">
            <a:extLst>
              <a:ext uri="{FF2B5EF4-FFF2-40B4-BE49-F238E27FC236}">
                <a16:creationId xmlns:a16="http://schemas.microsoft.com/office/drawing/2014/main" id="{DFDEADDE-A73E-F54E-90AC-2F10222BCDA4}"/>
              </a:ext>
            </a:extLst>
          </p:cNvPr>
          <p:cNvSpPr/>
          <p:nvPr/>
        </p:nvSpPr>
        <p:spPr>
          <a:xfrm>
            <a:off x="3844052" y="892663"/>
            <a:ext cx="4815957" cy="568642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61DF261-85AA-C944-AF52-0E4FA86DB65C}"/>
              </a:ext>
            </a:extLst>
          </p:cNvPr>
          <p:cNvCxnSpPr>
            <a:cxnSpLocks/>
          </p:cNvCxnSpPr>
          <p:nvPr/>
        </p:nvCxnSpPr>
        <p:spPr>
          <a:xfrm>
            <a:off x="3205446" y="2254526"/>
            <a:ext cx="538163" cy="1905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F4AB089A-DEF2-2A4C-894E-3CF6E4F6B32D}"/>
              </a:ext>
            </a:extLst>
          </p:cNvPr>
          <p:cNvCxnSpPr>
            <a:cxnSpLocks/>
          </p:cNvCxnSpPr>
          <p:nvPr/>
        </p:nvCxnSpPr>
        <p:spPr>
          <a:xfrm>
            <a:off x="8825791" y="2090189"/>
            <a:ext cx="803014"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23" name="Picture 22">
            <a:extLst>
              <a:ext uri="{FF2B5EF4-FFF2-40B4-BE49-F238E27FC236}">
                <a16:creationId xmlns:a16="http://schemas.microsoft.com/office/drawing/2014/main" id="{9E693CEC-209A-8349-88BA-0772C3BE3B37}"/>
              </a:ext>
            </a:extLst>
          </p:cNvPr>
          <p:cNvPicPr>
            <a:picLocks noChangeAspect="1"/>
          </p:cNvPicPr>
          <p:nvPr/>
        </p:nvPicPr>
        <p:blipFill>
          <a:blip r:embed="rId8"/>
          <a:stretch>
            <a:fillRect/>
          </a:stretch>
        </p:blipFill>
        <p:spPr>
          <a:xfrm>
            <a:off x="6301615" y="3768669"/>
            <a:ext cx="2286000" cy="1337300"/>
          </a:xfrm>
          <a:prstGeom prst="rect">
            <a:avLst/>
          </a:prstGeom>
        </p:spPr>
      </p:pic>
      <p:pic>
        <p:nvPicPr>
          <p:cNvPr id="24" name="Picture 23">
            <a:extLst>
              <a:ext uri="{FF2B5EF4-FFF2-40B4-BE49-F238E27FC236}">
                <a16:creationId xmlns:a16="http://schemas.microsoft.com/office/drawing/2014/main" id="{7F86A11D-F975-4646-91FF-27BF2D0DE88D}"/>
              </a:ext>
            </a:extLst>
          </p:cNvPr>
          <p:cNvPicPr>
            <a:picLocks noChangeAspect="1"/>
          </p:cNvPicPr>
          <p:nvPr/>
        </p:nvPicPr>
        <p:blipFill>
          <a:blip r:embed="rId9"/>
          <a:stretch>
            <a:fillRect/>
          </a:stretch>
        </p:blipFill>
        <p:spPr>
          <a:xfrm>
            <a:off x="3995748" y="5132103"/>
            <a:ext cx="2282797" cy="1342816"/>
          </a:xfrm>
          <a:prstGeom prst="rect">
            <a:avLst/>
          </a:prstGeom>
        </p:spPr>
      </p:pic>
      <p:pic>
        <p:nvPicPr>
          <p:cNvPr id="25" name="Picture 24">
            <a:extLst>
              <a:ext uri="{FF2B5EF4-FFF2-40B4-BE49-F238E27FC236}">
                <a16:creationId xmlns:a16="http://schemas.microsoft.com/office/drawing/2014/main" id="{41D1AFEF-7B0C-2149-BA54-492E9EEB4F36}"/>
              </a:ext>
            </a:extLst>
          </p:cNvPr>
          <p:cNvPicPr>
            <a:picLocks noChangeAspect="1"/>
          </p:cNvPicPr>
          <p:nvPr/>
        </p:nvPicPr>
        <p:blipFill>
          <a:blip r:embed="rId10"/>
          <a:stretch>
            <a:fillRect/>
          </a:stretch>
        </p:blipFill>
        <p:spPr>
          <a:xfrm>
            <a:off x="3983152" y="1023933"/>
            <a:ext cx="2286000" cy="1328800"/>
          </a:xfrm>
          <a:prstGeom prst="rect">
            <a:avLst/>
          </a:prstGeom>
        </p:spPr>
      </p:pic>
      <p:pic>
        <p:nvPicPr>
          <p:cNvPr id="27" name="Picture 26">
            <a:extLst>
              <a:ext uri="{FF2B5EF4-FFF2-40B4-BE49-F238E27FC236}">
                <a16:creationId xmlns:a16="http://schemas.microsoft.com/office/drawing/2014/main" id="{29A5BD83-5BA0-F848-A502-A9DD925FDCF4}"/>
              </a:ext>
            </a:extLst>
          </p:cNvPr>
          <p:cNvPicPr>
            <a:picLocks noChangeAspect="1"/>
          </p:cNvPicPr>
          <p:nvPr/>
        </p:nvPicPr>
        <p:blipFill>
          <a:blip r:embed="rId11"/>
          <a:stretch>
            <a:fillRect/>
          </a:stretch>
        </p:blipFill>
        <p:spPr>
          <a:xfrm>
            <a:off x="3987335" y="2399706"/>
            <a:ext cx="2286000" cy="1325875"/>
          </a:xfrm>
          <a:prstGeom prst="rect">
            <a:avLst/>
          </a:prstGeom>
        </p:spPr>
      </p:pic>
      <p:pic>
        <p:nvPicPr>
          <p:cNvPr id="28" name="Picture 27">
            <a:extLst>
              <a:ext uri="{FF2B5EF4-FFF2-40B4-BE49-F238E27FC236}">
                <a16:creationId xmlns:a16="http://schemas.microsoft.com/office/drawing/2014/main" id="{2D42ACDF-7A70-994F-B614-B6E8B030E9B3}"/>
              </a:ext>
            </a:extLst>
          </p:cNvPr>
          <p:cNvPicPr>
            <a:picLocks noChangeAspect="1"/>
          </p:cNvPicPr>
          <p:nvPr/>
        </p:nvPicPr>
        <p:blipFill>
          <a:blip r:embed="rId12"/>
          <a:stretch>
            <a:fillRect/>
          </a:stretch>
        </p:blipFill>
        <p:spPr>
          <a:xfrm>
            <a:off x="6298771" y="1017320"/>
            <a:ext cx="2286000" cy="1342025"/>
          </a:xfrm>
          <a:prstGeom prst="rect">
            <a:avLst/>
          </a:prstGeom>
        </p:spPr>
      </p:pic>
      <p:pic>
        <p:nvPicPr>
          <p:cNvPr id="29" name="Picture 28">
            <a:extLst>
              <a:ext uri="{FF2B5EF4-FFF2-40B4-BE49-F238E27FC236}">
                <a16:creationId xmlns:a16="http://schemas.microsoft.com/office/drawing/2014/main" id="{32A8D22C-DC9B-6D4E-B9B6-819AF6A69CE7}"/>
              </a:ext>
            </a:extLst>
          </p:cNvPr>
          <p:cNvPicPr>
            <a:picLocks noChangeAspect="1"/>
          </p:cNvPicPr>
          <p:nvPr/>
        </p:nvPicPr>
        <p:blipFill>
          <a:blip r:embed="rId13"/>
          <a:stretch>
            <a:fillRect/>
          </a:stretch>
        </p:blipFill>
        <p:spPr>
          <a:xfrm>
            <a:off x="3966030" y="3773949"/>
            <a:ext cx="2286000" cy="1324075"/>
          </a:xfrm>
          <a:prstGeom prst="rect">
            <a:avLst/>
          </a:prstGeom>
        </p:spPr>
      </p:pic>
      <p:pic>
        <p:nvPicPr>
          <p:cNvPr id="30" name="Picture 29">
            <a:extLst>
              <a:ext uri="{FF2B5EF4-FFF2-40B4-BE49-F238E27FC236}">
                <a16:creationId xmlns:a16="http://schemas.microsoft.com/office/drawing/2014/main" id="{9FB20D3E-9694-1248-B059-365232D6C26D}"/>
              </a:ext>
            </a:extLst>
          </p:cNvPr>
          <p:cNvPicPr>
            <a:picLocks noChangeAspect="1"/>
          </p:cNvPicPr>
          <p:nvPr/>
        </p:nvPicPr>
        <p:blipFill>
          <a:blip r:embed="rId14"/>
          <a:stretch>
            <a:fillRect/>
          </a:stretch>
        </p:blipFill>
        <p:spPr>
          <a:xfrm>
            <a:off x="6298771" y="2393732"/>
            <a:ext cx="2286000" cy="1325875"/>
          </a:xfrm>
          <a:prstGeom prst="rect">
            <a:avLst/>
          </a:prstGeom>
        </p:spPr>
      </p:pic>
      <p:pic>
        <p:nvPicPr>
          <p:cNvPr id="20" name="Picture 4" descr="Introduction to Shiny">
            <a:extLst>
              <a:ext uri="{FF2B5EF4-FFF2-40B4-BE49-F238E27FC236}">
                <a16:creationId xmlns:a16="http://schemas.microsoft.com/office/drawing/2014/main" id="{19E81AAB-E58E-3243-9E98-3BAA87B87DC7}"/>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3422956" y="423056"/>
            <a:ext cx="1061154" cy="1231173"/>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descr="Table outline">
            <a:extLst>
              <a:ext uri="{FF2B5EF4-FFF2-40B4-BE49-F238E27FC236}">
                <a16:creationId xmlns:a16="http://schemas.microsoft.com/office/drawing/2014/main" id="{77665A47-7C08-564E-A25C-95434AB2CBD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4815" y="1432765"/>
            <a:ext cx="1771652" cy="1771652"/>
          </a:xfrm>
          <a:prstGeom prst="rect">
            <a:avLst/>
          </a:prstGeom>
        </p:spPr>
      </p:pic>
      <p:pic>
        <p:nvPicPr>
          <p:cNvPr id="37" name="Graphic 36" descr="Table outline">
            <a:extLst>
              <a:ext uri="{FF2B5EF4-FFF2-40B4-BE49-F238E27FC236}">
                <a16:creationId xmlns:a16="http://schemas.microsoft.com/office/drawing/2014/main" id="{1AD23814-525E-2445-83C3-FD43C2DB60E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82012" y="400653"/>
            <a:ext cx="1771652" cy="1771652"/>
          </a:xfrm>
          <a:prstGeom prst="rect">
            <a:avLst/>
          </a:prstGeom>
        </p:spPr>
      </p:pic>
      <p:pic>
        <p:nvPicPr>
          <p:cNvPr id="39" name="Graphic 38" descr="Table outline">
            <a:extLst>
              <a:ext uri="{FF2B5EF4-FFF2-40B4-BE49-F238E27FC236}">
                <a16:creationId xmlns:a16="http://schemas.microsoft.com/office/drawing/2014/main" id="{9C11E249-867C-6D44-9DAF-0EA943EB37F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59593" y="1466907"/>
            <a:ext cx="1771652" cy="1771652"/>
          </a:xfrm>
          <a:prstGeom prst="rect">
            <a:avLst/>
          </a:prstGeom>
        </p:spPr>
      </p:pic>
      <p:pic>
        <p:nvPicPr>
          <p:cNvPr id="43" name="Graphic 42" descr="Single gear with solid fill">
            <a:extLst>
              <a:ext uri="{FF2B5EF4-FFF2-40B4-BE49-F238E27FC236}">
                <a16:creationId xmlns:a16="http://schemas.microsoft.com/office/drawing/2014/main" id="{0CD97555-9198-B640-AC8A-63DF220AA452}"/>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968435" y="5923411"/>
            <a:ext cx="993754" cy="993754"/>
          </a:xfrm>
          <a:prstGeom prst="rect">
            <a:avLst/>
          </a:prstGeom>
        </p:spPr>
      </p:pic>
      <p:pic>
        <p:nvPicPr>
          <p:cNvPr id="12290" name="Picture 2" descr="R, project, official, logo Free Icon of Vector Logo">
            <a:extLst>
              <a:ext uri="{FF2B5EF4-FFF2-40B4-BE49-F238E27FC236}">
                <a16:creationId xmlns:a16="http://schemas.microsoft.com/office/drawing/2014/main" id="{D12DE38A-F8B7-3849-AE04-B6DC2477599D}"/>
              </a:ext>
            </a:extLst>
          </p:cNvP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11175051" y="2453286"/>
            <a:ext cx="770332" cy="59511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Introduction to Shiny">
            <a:extLst>
              <a:ext uri="{FF2B5EF4-FFF2-40B4-BE49-F238E27FC236}">
                <a16:creationId xmlns:a16="http://schemas.microsoft.com/office/drawing/2014/main" id="{27A4B37B-4D09-B14E-B5B6-9AB74BA5EFC4}"/>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9911054" y="4648875"/>
            <a:ext cx="1371600" cy="1591359"/>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BB7D103F-65B3-0143-8F39-FBDE02FB55B9}"/>
              </a:ext>
            </a:extLst>
          </p:cNvPr>
          <p:cNvCxnSpPr>
            <a:cxnSpLocks/>
          </p:cNvCxnSpPr>
          <p:nvPr/>
        </p:nvCxnSpPr>
        <p:spPr>
          <a:xfrm>
            <a:off x="8935328" y="5442989"/>
            <a:ext cx="803014"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C350C78A-B1D0-DD40-A171-5FD010436D1E}"/>
              </a:ext>
            </a:extLst>
          </p:cNvPr>
          <p:cNvCxnSpPr>
            <a:cxnSpLocks/>
          </p:cNvCxnSpPr>
          <p:nvPr/>
        </p:nvCxnSpPr>
        <p:spPr>
          <a:xfrm>
            <a:off x="3055878" y="6167330"/>
            <a:ext cx="538163" cy="1905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49" name="Graphic 48" descr="Single gear with solid fill">
            <a:extLst>
              <a:ext uri="{FF2B5EF4-FFF2-40B4-BE49-F238E27FC236}">
                <a16:creationId xmlns:a16="http://schemas.microsoft.com/office/drawing/2014/main" id="{6F6904C4-4C19-1740-92A2-67BC594113A2}"/>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0548902" y="5605819"/>
            <a:ext cx="993754" cy="993754"/>
          </a:xfrm>
          <a:prstGeom prst="rect">
            <a:avLst/>
          </a:prstGeom>
        </p:spPr>
      </p:pic>
      <p:pic>
        <p:nvPicPr>
          <p:cNvPr id="51" name="Graphic 50" descr="Upward trend with solid fill">
            <a:extLst>
              <a:ext uri="{FF2B5EF4-FFF2-40B4-BE49-F238E27FC236}">
                <a16:creationId xmlns:a16="http://schemas.microsoft.com/office/drawing/2014/main" id="{916499E6-3CA2-274B-A4FB-EF76C652AA68}"/>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640717" y="4258681"/>
            <a:ext cx="1013793" cy="1013793"/>
          </a:xfrm>
          <a:prstGeom prst="rect">
            <a:avLst/>
          </a:prstGeom>
        </p:spPr>
      </p:pic>
      <p:pic>
        <p:nvPicPr>
          <p:cNvPr id="53" name="Graphic 52" descr="Upward trend outline">
            <a:extLst>
              <a:ext uri="{FF2B5EF4-FFF2-40B4-BE49-F238E27FC236}">
                <a16:creationId xmlns:a16="http://schemas.microsoft.com/office/drawing/2014/main" id="{6D032935-6F65-4940-B0CE-977A90AA8CC3}"/>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67977" y="3184399"/>
            <a:ext cx="1299234" cy="1299234"/>
          </a:xfrm>
          <a:prstGeom prst="rect">
            <a:avLst/>
          </a:prstGeom>
        </p:spPr>
      </p:pic>
      <p:pic>
        <p:nvPicPr>
          <p:cNvPr id="54" name="Graphic 53" descr="Bar graph with downward trend outline">
            <a:extLst>
              <a:ext uri="{FF2B5EF4-FFF2-40B4-BE49-F238E27FC236}">
                <a16:creationId xmlns:a16="http://schemas.microsoft.com/office/drawing/2014/main" id="{02685742-85A7-8040-88EB-6C83CD144AC7}"/>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628633" y="3192427"/>
            <a:ext cx="1260166" cy="1260166"/>
          </a:xfrm>
          <a:prstGeom prst="rect">
            <a:avLst/>
          </a:prstGeom>
        </p:spPr>
      </p:pic>
      <p:pic>
        <p:nvPicPr>
          <p:cNvPr id="55" name="Graphic 54" descr="Table outline">
            <a:extLst>
              <a:ext uri="{FF2B5EF4-FFF2-40B4-BE49-F238E27FC236}">
                <a16:creationId xmlns:a16="http://schemas.microsoft.com/office/drawing/2014/main" id="{FFD8AAD6-9B8D-2A4C-A199-9B31BADEFF6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0563" y="4227423"/>
            <a:ext cx="1148874" cy="1148874"/>
          </a:xfrm>
          <a:prstGeom prst="rect">
            <a:avLst/>
          </a:prstGeom>
        </p:spPr>
      </p:pic>
      <p:pic>
        <p:nvPicPr>
          <p:cNvPr id="16" name="Graphic 15" descr="Magic Wand Auto outline">
            <a:extLst>
              <a:ext uri="{FF2B5EF4-FFF2-40B4-BE49-F238E27FC236}">
                <a16:creationId xmlns:a16="http://schemas.microsoft.com/office/drawing/2014/main" id="{3D0DC673-A8F6-494E-BDA8-7795B7DF6398}"/>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4468493" y="390324"/>
            <a:ext cx="739672" cy="739672"/>
          </a:xfrm>
          <a:prstGeom prst="rect">
            <a:avLst/>
          </a:prstGeom>
        </p:spPr>
      </p:pic>
      <p:cxnSp>
        <p:nvCxnSpPr>
          <p:cNvPr id="38" name="Straight Arrow Connector 37">
            <a:extLst>
              <a:ext uri="{FF2B5EF4-FFF2-40B4-BE49-F238E27FC236}">
                <a16:creationId xmlns:a16="http://schemas.microsoft.com/office/drawing/2014/main" id="{26340288-86BF-7A4E-A3FB-E3253D13C3E2}"/>
              </a:ext>
            </a:extLst>
          </p:cNvPr>
          <p:cNvCxnSpPr>
            <a:cxnSpLocks/>
          </p:cNvCxnSpPr>
          <p:nvPr/>
        </p:nvCxnSpPr>
        <p:spPr>
          <a:xfrm>
            <a:off x="3133993" y="3805429"/>
            <a:ext cx="538163" cy="1905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A5A43D30-C8C2-B448-8478-7177783CED24}"/>
              </a:ext>
            </a:extLst>
          </p:cNvPr>
          <p:cNvSpPr txBox="1"/>
          <p:nvPr/>
        </p:nvSpPr>
        <p:spPr>
          <a:xfrm>
            <a:off x="1484355" y="2928893"/>
            <a:ext cx="787395" cy="369332"/>
          </a:xfrm>
          <a:prstGeom prst="rect">
            <a:avLst/>
          </a:prstGeom>
          <a:noFill/>
        </p:spPr>
        <p:txBody>
          <a:bodyPr wrap="none" rtlCol="0">
            <a:spAutoFit/>
          </a:bodyPr>
          <a:lstStyle/>
          <a:p>
            <a:r>
              <a:rPr lang="en-US" dirty="0"/>
              <a:t>Charts</a:t>
            </a:r>
          </a:p>
        </p:txBody>
      </p:sp>
      <p:pic>
        <p:nvPicPr>
          <p:cNvPr id="7" name="Graphic 6" descr="Map with pin with solid fill">
            <a:extLst>
              <a:ext uri="{FF2B5EF4-FFF2-40B4-BE49-F238E27FC236}">
                <a16:creationId xmlns:a16="http://schemas.microsoft.com/office/drawing/2014/main" id="{ED42522D-2745-1741-9513-603A3B953E5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341786" y="5442989"/>
            <a:ext cx="1240404" cy="1240404"/>
          </a:xfrm>
          <a:prstGeom prst="rect">
            <a:avLst/>
          </a:prstGeom>
        </p:spPr>
      </p:pic>
      <p:sp>
        <p:nvSpPr>
          <p:cNvPr id="9" name="TextBox 8">
            <a:extLst>
              <a:ext uri="{FF2B5EF4-FFF2-40B4-BE49-F238E27FC236}">
                <a16:creationId xmlns:a16="http://schemas.microsoft.com/office/drawing/2014/main" id="{D39C991F-178D-FE43-B1FF-23A80A9AC03A}"/>
              </a:ext>
            </a:extLst>
          </p:cNvPr>
          <p:cNvSpPr txBox="1"/>
          <p:nvPr/>
        </p:nvSpPr>
        <p:spPr>
          <a:xfrm>
            <a:off x="892409" y="5298460"/>
            <a:ext cx="2152192" cy="369332"/>
          </a:xfrm>
          <a:prstGeom prst="rect">
            <a:avLst/>
          </a:prstGeom>
          <a:noFill/>
        </p:spPr>
        <p:txBody>
          <a:bodyPr wrap="none" rtlCol="0">
            <a:spAutoFit/>
          </a:bodyPr>
          <a:lstStyle/>
          <a:p>
            <a:r>
              <a:rPr lang="en-US" dirty="0"/>
              <a:t>Metadata + Mapping</a:t>
            </a:r>
          </a:p>
        </p:txBody>
      </p:sp>
    </p:spTree>
    <p:extLst>
      <p:ext uri="{BB962C8B-B14F-4D97-AF65-F5344CB8AC3E}">
        <p14:creationId xmlns:p14="http://schemas.microsoft.com/office/powerpoint/2010/main" val="76562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A640C-F6E3-AA47-87C3-8C30C19D7066}"/>
              </a:ext>
            </a:extLst>
          </p:cNvPr>
          <p:cNvSpPr>
            <a:spLocks noGrp="1"/>
          </p:cNvSpPr>
          <p:nvPr>
            <p:ph type="title"/>
          </p:nvPr>
        </p:nvSpPr>
        <p:spPr/>
        <p:txBody>
          <a:bodyPr/>
          <a:lstStyle/>
          <a:p>
            <a:r>
              <a:rPr lang="en-US" dirty="0"/>
              <a:t>Disclaimers </a:t>
            </a:r>
          </a:p>
        </p:txBody>
      </p:sp>
      <p:sp>
        <p:nvSpPr>
          <p:cNvPr id="3" name="Content Placeholder 2">
            <a:extLst>
              <a:ext uri="{FF2B5EF4-FFF2-40B4-BE49-F238E27FC236}">
                <a16:creationId xmlns:a16="http://schemas.microsoft.com/office/drawing/2014/main" id="{6A19114C-46B8-A84F-9B8F-B393B4211030}"/>
              </a:ext>
            </a:extLst>
          </p:cNvPr>
          <p:cNvSpPr>
            <a:spLocks noGrp="1"/>
          </p:cNvSpPr>
          <p:nvPr>
            <p:ph idx="1"/>
          </p:nvPr>
        </p:nvSpPr>
        <p:spPr>
          <a:xfrm>
            <a:off x="838200" y="1800064"/>
            <a:ext cx="10515600" cy="4351338"/>
          </a:xfrm>
        </p:spPr>
        <p:txBody>
          <a:bodyPr/>
          <a:lstStyle/>
          <a:p>
            <a:r>
              <a:rPr lang="en-US" dirty="0"/>
              <a:t>We are using a cloud-based platform for today’s workshop. Don’t load any of your own data. </a:t>
            </a:r>
          </a:p>
          <a:p>
            <a:r>
              <a:rPr lang="en-US" dirty="0" err="1"/>
              <a:t>safetyGraphics</a:t>
            </a:r>
            <a:r>
              <a:rPr lang="en-US" dirty="0"/>
              <a:t> is not Validated or Qualified. Consult with the powers that be (IT, Compliance, etc.) at your organization before using it in your work. </a:t>
            </a:r>
          </a:p>
        </p:txBody>
      </p:sp>
      <p:sp>
        <p:nvSpPr>
          <p:cNvPr id="5" name="TextBox 4">
            <a:extLst>
              <a:ext uri="{FF2B5EF4-FFF2-40B4-BE49-F238E27FC236}">
                <a16:creationId xmlns:a16="http://schemas.microsoft.com/office/drawing/2014/main" id="{E91F42E9-9910-5749-93D3-26E54669E403}"/>
              </a:ext>
            </a:extLst>
          </p:cNvPr>
          <p:cNvSpPr txBox="1"/>
          <p:nvPr/>
        </p:nvSpPr>
        <p:spPr>
          <a:xfrm>
            <a:off x="2268000" y="5942568"/>
            <a:ext cx="7552800"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indent="0">
              <a:buNone/>
            </a:pPr>
            <a:r>
              <a:rPr lang="en-US" dirty="0"/>
              <a:t>For more info about security, validation and other technical topics see our </a:t>
            </a:r>
            <a:r>
              <a:rPr lang="en-US" dirty="0">
                <a:hlinkClick r:id="rId2"/>
              </a:rPr>
              <a:t>FAQ</a:t>
            </a:r>
            <a:endParaRPr lang="en-US" dirty="0"/>
          </a:p>
        </p:txBody>
      </p:sp>
    </p:spTree>
    <p:extLst>
      <p:ext uri="{BB962C8B-B14F-4D97-AF65-F5344CB8AC3E}">
        <p14:creationId xmlns:p14="http://schemas.microsoft.com/office/powerpoint/2010/main" val="1111818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04. App/Chart Export</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Export Code to reproduce the whole app or individual charts</a:t>
            </a:r>
          </a:p>
        </p:txBody>
      </p:sp>
    </p:spTree>
    <p:extLst>
      <p:ext uri="{BB962C8B-B14F-4D97-AF65-F5344CB8AC3E}">
        <p14:creationId xmlns:p14="http://schemas.microsoft.com/office/powerpoint/2010/main" val="1421590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6361E5-D2C5-1443-8299-E9FF809B682A}"/>
              </a:ext>
            </a:extLst>
          </p:cNvPr>
          <p:cNvSpPr txBox="1"/>
          <p:nvPr/>
        </p:nvSpPr>
        <p:spPr>
          <a:xfrm>
            <a:off x="2175162" y="6167189"/>
            <a:ext cx="9005455" cy="369332"/>
          </a:xfrm>
          <a:prstGeom prst="rect">
            <a:avLst/>
          </a:prstGeom>
          <a:noFill/>
        </p:spPr>
        <p:txBody>
          <a:bodyPr wrap="square">
            <a:spAutoFit/>
          </a:bodyPr>
          <a:lstStyle/>
          <a:p>
            <a:r>
              <a:rPr lang="en-US" dirty="0">
                <a:hlinkClick r:id="rId2"/>
              </a:rPr>
              <a:t>https://github.com/SafetyGraphics/safetyGraphics/wiki/ChartConfiguration</a:t>
            </a:r>
            <a:endParaRPr lang="en-US" dirty="0"/>
          </a:p>
        </p:txBody>
      </p:sp>
      <p:pic>
        <p:nvPicPr>
          <p:cNvPr id="3" name="Picture 2">
            <a:extLst>
              <a:ext uri="{FF2B5EF4-FFF2-40B4-BE49-F238E27FC236}">
                <a16:creationId xmlns:a16="http://schemas.microsoft.com/office/drawing/2014/main" id="{89FE847E-0AF0-754A-A7E0-B01BA841F2CF}"/>
              </a:ext>
            </a:extLst>
          </p:cNvPr>
          <p:cNvPicPr>
            <a:picLocks noChangeAspect="1"/>
          </p:cNvPicPr>
          <p:nvPr/>
        </p:nvPicPr>
        <p:blipFill>
          <a:blip r:embed="rId3"/>
          <a:stretch>
            <a:fillRect/>
          </a:stretch>
        </p:blipFill>
        <p:spPr>
          <a:xfrm>
            <a:off x="651163" y="948713"/>
            <a:ext cx="11277600" cy="5729178"/>
          </a:xfrm>
          <a:prstGeom prst="rect">
            <a:avLst/>
          </a:prstGeom>
        </p:spPr>
      </p:pic>
      <p:sp>
        <p:nvSpPr>
          <p:cNvPr id="5" name="Title 1">
            <a:extLst>
              <a:ext uri="{FF2B5EF4-FFF2-40B4-BE49-F238E27FC236}">
                <a16:creationId xmlns:a16="http://schemas.microsoft.com/office/drawing/2014/main" id="{CB42B888-02CA-B642-BCE1-14CF5E1CAA34}"/>
              </a:ext>
            </a:extLst>
          </p:cNvPr>
          <p:cNvSpPr txBox="1">
            <a:spLocks/>
          </p:cNvSpPr>
          <p:nvPr/>
        </p:nvSpPr>
        <p:spPr>
          <a:xfrm>
            <a:off x="838200" y="212725"/>
            <a:ext cx="10515600" cy="5835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App Export</a:t>
            </a:r>
          </a:p>
        </p:txBody>
      </p:sp>
    </p:spTree>
    <p:extLst>
      <p:ext uri="{BB962C8B-B14F-4D97-AF65-F5344CB8AC3E}">
        <p14:creationId xmlns:p14="http://schemas.microsoft.com/office/powerpoint/2010/main" val="833282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4F839C-F74E-8F4D-82BC-2CE06CFF5442}"/>
              </a:ext>
            </a:extLst>
          </p:cNvPr>
          <p:cNvPicPr>
            <a:picLocks noChangeAspect="1"/>
          </p:cNvPicPr>
          <p:nvPr/>
        </p:nvPicPr>
        <p:blipFill>
          <a:blip r:embed="rId2"/>
          <a:stretch>
            <a:fillRect/>
          </a:stretch>
        </p:blipFill>
        <p:spPr>
          <a:xfrm>
            <a:off x="0" y="601746"/>
            <a:ext cx="12192000" cy="5654507"/>
          </a:xfrm>
          <a:prstGeom prst="rect">
            <a:avLst/>
          </a:prstGeom>
        </p:spPr>
      </p:pic>
      <p:sp>
        <p:nvSpPr>
          <p:cNvPr id="3" name="Rectangle 2">
            <a:extLst>
              <a:ext uri="{FF2B5EF4-FFF2-40B4-BE49-F238E27FC236}">
                <a16:creationId xmlns:a16="http://schemas.microsoft.com/office/drawing/2014/main" id="{A4DACCE3-C32A-0540-B84C-5703D12E2310}"/>
              </a:ext>
            </a:extLst>
          </p:cNvPr>
          <p:cNvSpPr/>
          <p:nvPr/>
        </p:nvSpPr>
        <p:spPr>
          <a:xfrm>
            <a:off x="10598726" y="942108"/>
            <a:ext cx="1593273" cy="540327"/>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 name="Right Arrow 3">
            <a:extLst>
              <a:ext uri="{FF2B5EF4-FFF2-40B4-BE49-F238E27FC236}">
                <a16:creationId xmlns:a16="http://schemas.microsoft.com/office/drawing/2014/main" id="{A803B321-154D-E64F-99E6-8F8464D41F9B}"/>
              </a:ext>
            </a:extLst>
          </p:cNvPr>
          <p:cNvSpPr/>
          <p:nvPr/>
        </p:nvSpPr>
        <p:spPr>
          <a:xfrm>
            <a:off x="8534399" y="955961"/>
            <a:ext cx="1911927" cy="5126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Chart Export</a:t>
            </a:r>
          </a:p>
        </p:txBody>
      </p:sp>
    </p:spTree>
    <p:extLst>
      <p:ext uri="{BB962C8B-B14F-4D97-AF65-F5344CB8AC3E}">
        <p14:creationId xmlns:p14="http://schemas.microsoft.com/office/powerpoint/2010/main" val="2473334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04. Customizing Charts</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Select from existing charts in the </a:t>
            </a:r>
            <a:r>
              <a:rPr lang="en-US" dirty="0" err="1"/>
              <a:t>safetyCharts</a:t>
            </a:r>
            <a:r>
              <a:rPr lang="en-US" dirty="0"/>
              <a:t> package or add your own!</a:t>
            </a:r>
          </a:p>
        </p:txBody>
      </p:sp>
    </p:spTree>
    <p:extLst>
      <p:ext uri="{BB962C8B-B14F-4D97-AF65-F5344CB8AC3E}">
        <p14:creationId xmlns:p14="http://schemas.microsoft.com/office/powerpoint/2010/main" val="2641330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6B5DEF-307F-9B46-A52B-81FB89FA0D92}"/>
              </a:ext>
            </a:extLst>
          </p:cNvPr>
          <p:cNvPicPr>
            <a:picLocks noChangeAspect="1"/>
          </p:cNvPicPr>
          <p:nvPr/>
        </p:nvPicPr>
        <p:blipFill>
          <a:blip r:embed="rId2"/>
          <a:stretch>
            <a:fillRect/>
          </a:stretch>
        </p:blipFill>
        <p:spPr>
          <a:xfrm>
            <a:off x="0" y="690811"/>
            <a:ext cx="12192000" cy="5282414"/>
          </a:xfrm>
          <a:prstGeom prst="rect">
            <a:avLst/>
          </a:prstGeom>
        </p:spPr>
      </p:pic>
      <p:sp>
        <p:nvSpPr>
          <p:cNvPr id="4" name="TextBox 3">
            <a:extLst>
              <a:ext uri="{FF2B5EF4-FFF2-40B4-BE49-F238E27FC236}">
                <a16:creationId xmlns:a16="http://schemas.microsoft.com/office/drawing/2014/main" id="{6E6361E5-D2C5-1443-8299-E9FF809B682A}"/>
              </a:ext>
            </a:extLst>
          </p:cNvPr>
          <p:cNvSpPr txBox="1"/>
          <p:nvPr/>
        </p:nvSpPr>
        <p:spPr>
          <a:xfrm>
            <a:off x="2175162" y="6167189"/>
            <a:ext cx="9005455" cy="369332"/>
          </a:xfrm>
          <a:prstGeom prst="rect">
            <a:avLst/>
          </a:prstGeom>
          <a:noFill/>
        </p:spPr>
        <p:txBody>
          <a:bodyPr wrap="square">
            <a:spAutoFit/>
          </a:bodyPr>
          <a:lstStyle/>
          <a:p>
            <a:r>
              <a:rPr lang="en-US" dirty="0">
                <a:hlinkClick r:id="rId3"/>
              </a:rPr>
              <a:t>https://github.com/SafetyGraphics/safetyGraphics/wiki/ChartConfiguration</a:t>
            </a:r>
            <a:endParaRPr lang="en-US" dirty="0"/>
          </a:p>
        </p:txBody>
      </p:sp>
    </p:spTree>
    <p:extLst>
      <p:ext uri="{BB962C8B-B14F-4D97-AF65-F5344CB8AC3E}">
        <p14:creationId xmlns:p14="http://schemas.microsoft.com/office/powerpoint/2010/main" val="2719156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5BADE-C391-934E-B4E5-09CD93DF3C55}"/>
              </a:ext>
            </a:extLst>
          </p:cNvPr>
          <p:cNvSpPr>
            <a:spLocks noGrp="1"/>
          </p:cNvSpPr>
          <p:nvPr>
            <p:ph type="title"/>
          </p:nvPr>
        </p:nvSpPr>
        <p:spPr>
          <a:xfrm>
            <a:off x="450629" y="290970"/>
            <a:ext cx="10515600" cy="1325563"/>
          </a:xfrm>
        </p:spPr>
        <p:txBody>
          <a:bodyPr/>
          <a:lstStyle/>
          <a:p>
            <a:r>
              <a:rPr lang="en-US" dirty="0"/>
              <a:t>Hello World</a:t>
            </a:r>
          </a:p>
        </p:txBody>
      </p:sp>
      <p:sp>
        <p:nvSpPr>
          <p:cNvPr id="4" name="TextBox 3">
            <a:extLst>
              <a:ext uri="{FF2B5EF4-FFF2-40B4-BE49-F238E27FC236}">
                <a16:creationId xmlns:a16="http://schemas.microsoft.com/office/drawing/2014/main" id="{168C0AC7-6F4F-034F-8E8D-A441BB156E45}"/>
              </a:ext>
            </a:extLst>
          </p:cNvPr>
          <p:cNvSpPr txBox="1"/>
          <p:nvPr/>
        </p:nvSpPr>
        <p:spPr>
          <a:xfrm>
            <a:off x="471055" y="2228671"/>
            <a:ext cx="5577840" cy="286232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solidFill>
                  <a:srgbClr val="DCDCAA"/>
                </a:solidFill>
                <a:latin typeface="Menlo" panose="020B0609030804020204" pitchFamily="49" charset="0"/>
              </a:rPr>
              <a:t>helloWorld</a:t>
            </a:r>
            <a:r>
              <a:rPr lang="en-US" dirty="0">
                <a:solidFill>
                  <a:srgbClr val="D4D4D4"/>
                </a:solidFill>
                <a:latin typeface="Menlo" panose="020B0609030804020204" pitchFamily="49" charset="0"/>
              </a:rPr>
              <a:t> &lt;- </a:t>
            </a:r>
            <a:r>
              <a:rPr lang="en-US" dirty="0">
                <a:solidFill>
                  <a:srgbClr val="C586C0"/>
                </a:solidFill>
                <a:latin typeface="Menlo" panose="020B0609030804020204" pitchFamily="49" charset="0"/>
              </a:rPr>
              <a:t>function</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data</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settings</a:t>
            </a:r>
            <a:r>
              <a:rPr lang="en-US" dirty="0">
                <a:solidFill>
                  <a:srgbClr val="D4D4D4"/>
                </a:solidFill>
                <a:latin typeface="Menlo" panose="020B0609030804020204" pitchFamily="49" charset="0"/>
              </a:rPr>
              <a:t>){</a:t>
            </a:r>
          </a:p>
          <a:p>
            <a:r>
              <a:rPr lang="en-US" dirty="0">
                <a:solidFill>
                  <a:srgbClr val="DCDCAA"/>
                </a:solidFill>
                <a:latin typeface="Menlo" panose="020B0609030804020204" pitchFamily="49" charset="0"/>
              </a:rPr>
              <a:t>    plot</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569CD6"/>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1</a:t>
            </a:r>
            <a:r>
              <a:rPr lang="en-US" dirty="0">
                <a:solidFill>
                  <a:srgbClr val="569CD6"/>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p>
          <a:p>
            <a:r>
              <a:rPr lang="en-US" dirty="0">
                <a:solidFill>
                  <a:srgbClr val="DCDCAA"/>
                </a:solidFill>
                <a:latin typeface="Menlo" panose="020B0609030804020204" pitchFamily="49" charset="0"/>
              </a:rPr>
              <a:t>    text</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runif</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20</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runif</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20</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"Hello World”</a:t>
            </a:r>
          </a:p>
          <a:p>
            <a:r>
              <a:rPr lang="en-US" dirty="0">
                <a:solidFill>
                  <a:srgbClr val="CE9178"/>
                </a:solidFill>
                <a:latin typeface="Menlo" panose="020B0609030804020204" pitchFamily="49" charset="0"/>
              </a:rPr>
              <a:t>    </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a:t>
            </a:r>
          </a:p>
          <a:p>
            <a:endParaRPr lang="en-US" dirty="0">
              <a:solidFill>
                <a:srgbClr val="D4D4D4"/>
              </a:solidFill>
              <a:latin typeface="Menlo" panose="020B0609030804020204" pitchFamily="49" charset="0"/>
            </a:endParaRPr>
          </a:p>
          <a:p>
            <a:endParaRPr lang="en-US" dirty="0">
              <a:solidFill>
                <a:srgbClr val="D4D4D4"/>
              </a:solidFill>
              <a:latin typeface="Menlo" panose="020B0609030804020204" pitchFamily="49" charset="0"/>
            </a:endParaRPr>
          </a:p>
        </p:txBody>
      </p:sp>
      <p:sp>
        <p:nvSpPr>
          <p:cNvPr id="9" name="TextBox 8">
            <a:extLst>
              <a:ext uri="{FF2B5EF4-FFF2-40B4-BE49-F238E27FC236}">
                <a16:creationId xmlns:a16="http://schemas.microsoft.com/office/drawing/2014/main" id="{A40B94AB-460C-964B-A2BF-21636D7B4DC6}"/>
              </a:ext>
            </a:extLst>
          </p:cNvPr>
          <p:cNvSpPr txBox="1"/>
          <p:nvPr/>
        </p:nvSpPr>
        <p:spPr>
          <a:xfrm>
            <a:off x="6303818" y="2228671"/>
            <a:ext cx="5577840" cy="286232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solidFill>
                  <a:srgbClr val="9CDCFE"/>
                </a:solidFill>
                <a:latin typeface="Menlo" panose="020B0609030804020204" pitchFamily="49" charset="0"/>
              </a:rPr>
              <a:t>helloworld_chart</a:t>
            </a:r>
            <a:r>
              <a:rPr lang="en-US" dirty="0">
                <a:solidFill>
                  <a:srgbClr val="D4D4D4"/>
                </a:solidFill>
                <a:latin typeface="Menlo" panose="020B0609030804020204" pitchFamily="49" charset="0"/>
              </a:rPr>
              <a:t>&lt;-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env</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safetyGraphics</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name</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"HelloWorld"</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label</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"Hello World!"</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type</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"plot"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domain</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aes</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workflow</a:t>
            </a:r>
            <a:r>
              <a:rPr lang="en-US" dirty="0">
                <a:solidFill>
                  <a:srgbClr val="D4D4D4"/>
                </a:solidFill>
                <a:latin typeface="Menlo" panose="020B0609030804020204" pitchFamily="49" charset="0"/>
              </a:rPr>
              <a: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main</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helloWorld</a:t>
            </a:r>
            <a:r>
              <a:rPr lang="en-US" dirty="0">
                <a:solidFill>
                  <a:srgbClr val="CE9178"/>
                </a:solidFill>
                <a:latin typeface="Menlo" panose="020B0609030804020204" pitchFamily="49" charset="0"/>
              </a:rPr>
              <a:t>"</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a:t>
            </a:r>
          </a:p>
          <a:p>
            <a:r>
              <a:rPr lang="en-US" dirty="0">
                <a:solidFill>
                  <a:srgbClr val="D4D4D4"/>
                </a:solidFill>
                <a:latin typeface="Menlo" panose="020B0609030804020204" pitchFamily="49" charset="0"/>
              </a:rPr>
              <a:t>)</a:t>
            </a:r>
          </a:p>
        </p:txBody>
      </p:sp>
      <p:sp>
        <p:nvSpPr>
          <p:cNvPr id="12" name="TextBox 11">
            <a:extLst>
              <a:ext uri="{FF2B5EF4-FFF2-40B4-BE49-F238E27FC236}">
                <a16:creationId xmlns:a16="http://schemas.microsoft.com/office/drawing/2014/main" id="{4646D389-F3F2-2141-AE3C-8BB322A379E4}"/>
              </a:ext>
            </a:extLst>
          </p:cNvPr>
          <p:cNvSpPr txBox="1"/>
          <p:nvPr/>
        </p:nvSpPr>
        <p:spPr>
          <a:xfrm>
            <a:off x="471055" y="6044446"/>
            <a:ext cx="11410603"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solidFill>
                  <a:srgbClr val="D4D4D4"/>
                </a:solidFill>
                <a:latin typeface="Menlo" panose="020B0609030804020204" pitchFamily="49" charset="0"/>
              </a:rPr>
              <a:t>&gt; </a:t>
            </a:r>
            <a:r>
              <a:rPr lang="en-US" dirty="0" err="1">
                <a:solidFill>
                  <a:srgbClr val="9CDCFE"/>
                </a:solidFill>
                <a:latin typeface="Menlo" panose="020B0609030804020204" pitchFamily="49" charset="0"/>
              </a:rPr>
              <a:t>safetyGraphicsApp</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charts</a:t>
            </a:r>
            <a:r>
              <a:rPr lang="en-US" dirty="0">
                <a:solidFill>
                  <a:srgbClr val="D4D4D4"/>
                </a:solidFill>
                <a:latin typeface="Menlo" panose="020B0609030804020204" pitchFamily="49" charset="0"/>
              </a:rPr>
              <a: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helloworld_chart</a:t>
            </a:r>
            <a:r>
              <a:rPr lang="en-US" dirty="0">
                <a:solidFill>
                  <a:srgbClr val="D4D4D4"/>
                </a:solidFill>
                <a:latin typeface="Menlo" panose="020B0609030804020204" pitchFamily="49" charset="0"/>
              </a:rPr>
              <a:t>))</a:t>
            </a:r>
          </a:p>
        </p:txBody>
      </p:sp>
      <p:sp>
        <p:nvSpPr>
          <p:cNvPr id="15" name="TextBox 14">
            <a:extLst>
              <a:ext uri="{FF2B5EF4-FFF2-40B4-BE49-F238E27FC236}">
                <a16:creationId xmlns:a16="http://schemas.microsoft.com/office/drawing/2014/main" id="{0168C0C8-AC1C-2C42-A8BB-792E8FEAEEAA}"/>
              </a:ext>
            </a:extLst>
          </p:cNvPr>
          <p:cNvSpPr txBox="1"/>
          <p:nvPr/>
        </p:nvSpPr>
        <p:spPr>
          <a:xfrm>
            <a:off x="2497895" y="1859339"/>
            <a:ext cx="1571264" cy="369332"/>
          </a:xfrm>
          <a:prstGeom prst="rect">
            <a:avLst/>
          </a:prstGeom>
          <a:noFill/>
        </p:spPr>
        <p:txBody>
          <a:bodyPr wrap="none" rtlCol="0">
            <a:spAutoFit/>
          </a:bodyPr>
          <a:lstStyle/>
          <a:p>
            <a:r>
              <a:rPr lang="en-US" dirty="0"/>
              <a:t>Chart Function</a:t>
            </a:r>
          </a:p>
        </p:txBody>
      </p:sp>
      <p:sp>
        <p:nvSpPr>
          <p:cNvPr id="16" name="TextBox 15">
            <a:extLst>
              <a:ext uri="{FF2B5EF4-FFF2-40B4-BE49-F238E27FC236}">
                <a16:creationId xmlns:a16="http://schemas.microsoft.com/office/drawing/2014/main" id="{30A816EE-C4DA-F44E-A3B6-ED73C131AD51}"/>
              </a:ext>
            </a:extLst>
          </p:cNvPr>
          <p:cNvSpPr txBox="1"/>
          <p:nvPr/>
        </p:nvSpPr>
        <p:spPr>
          <a:xfrm>
            <a:off x="7991222" y="1801199"/>
            <a:ext cx="1321131" cy="369332"/>
          </a:xfrm>
          <a:prstGeom prst="rect">
            <a:avLst/>
          </a:prstGeom>
          <a:noFill/>
        </p:spPr>
        <p:txBody>
          <a:bodyPr wrap="none" rtlCol="0">
            <a:spAutoFit/>
          </a:bodyPr>
          <a:lstStyle/>
          <a:p>
            <a:r>
              <a:rPr lang="en-US" dirty="0"/>
              <a:t>Chart config</a:t>
            </a:r>
          </a:p>
        </p:txBody>
      </p:sp>
      <p:sp>
        <p:nvSpPr>
          <p:cNvPr id="17" name="TextBox 16">
            <a:extLst>
              <a:ext uri="{FF2B5EF4-FFF2-40B4-BE49-F238E27FC236}">
                <a16:creationId xmlns:a16="http://schemas.microsoft.com/office/drawing/2014/main" id="{6874BC0E-D87B-7848-B7B1-8326904BB3F8}"/>
              </a:ext>
            </a:extLst>
          </p:cNvPr>
          <p:cNvSpPr txBox="1"/>
          <p:nvPr/>
        </p:nvSpPr>
        <p:spPr>
          <a:xfrm>
            <a:off x="450629" y="5675114"/>
            <a:ext cx="982961" cy="369332"/>
          </a:xfrm>
          <a:prstGeom prst="rect">
            <a:avLst/>
          </a:prstGeom>
          <a:noFill/>
        </p:spPr>
        <p:txBody>
          <a:bodyPr wrap="none" rtlCol="0">
            <a:spAutoFit/>
          </a:bodyPr>
          <a:lstStyle/>
          <a:p>
            <a:r>
              <a:rPr lang="en-US" dirty="0"/>
              <a:t>Run App</a:t>
            </a:r>
          </a:p>
        </p:txBody>
      </p:sp>
    </p:spTree>
    <p:extLst>
      <p:ext uri="{BB962C8B-B14F-4D97-AF65-F5344CB8AC3E}">
        <p14:creationId xmlns:p14="http://schemas.microsoft.com/office/powerpoint/2010/main" val="1205391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84872FD-A0E4-374A-A8C9-86F406873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8743"/>
            <a:ext cx="12192000" cy="4100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727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90374-1839-5146-B4C6-B3519FE89132}"/>
              </a:ext>
            </a:extLst>
          </p:cNvPr>
          <p:cNvSpPr>
            <a:spLocks noGrp="1"/>
          </p:cNvSpPr>
          <p:nvPr>
            <p:ph type="title"/>
          </p:nvPr>
        </p:nvSpPr>
        <p:spPr>
          <a:xfrm>
            <a:off x="595746" y="0"/>
            <a:ext cx="10515600" cy="1325563"/>
          </a:xfrm>
        </p:spPr>
        <p:txBody>
          <a:bodyPr/>
          <a:lstStyle/>
          <a:p>
            <a:r>
              <a:rPr lang="en-US" dirty="0"/>
              <a:t>Default Charts from </a:t>
            </a:r>
            <a:r>
              <a:rPr lang="en-US" dirty="0" err="1"/>
              <a:t>safetyCharts</a:t>
            </a:r>
            <a:endParaRPr lang="en-US" dirty="0"/>
          </a:p>
        </p:txBody>
      </p:sp>
      <p:pic>
        <p:nvPicPr>
          <p:cNvPr id="5" name="Picture 4">
            <a:extLst>
              <a:ext uri="{FF2B5EF4-FFF2-40B4-BE49-F238E27FC236}">
                <a16:creationId xmlns:a16="http://schemas.microsoft.com/office/drawing/2014/main" id="{5234D767-5EB6-9841-B055-BBFEFEAF83F0}"/>
              </a:ext>
            </a:extLst>
          </p:cNvPr>
          <p:cNvPicPr>
            <a:picLocks noChangeAspect="1"/>
          </p:cNvPicPr>
          <p:nvPr/>
        </p:nvPicPr>
        <p:blipFill>
          <a:blip r:embed="rId2"/>
          <a:stretch>
            <a:fillRect/>
          </a:stretch>
        </p:blipFill>
        <p:spPr>
          <a:xfrm>
            <a:off x="768928" y="988290"/>
            <a:ext cx="10654144" cy="5623021"/>
          </a:xfrm>
          <a:prstGeom prst="rect">
            <a:avLst/>
          </a:prstGeom>
        </p:spPr>
      </p:pic>
    </p:spTree>
    <p:extLst>
      <p:ext uri="{BB962C8B-B14F-4D97-AF65-F5344CB8AC3E}">
        <p14:creationId xmlns:p14="http://schemas.microsoft.com/office/powerpoint/2010/main" val="2468010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6FF45D-9A95-9948-9E2B-7360850B7831}"/>
              </a:ext>
            </a:extLst>
          </p:cNvPr>
          <p:cNvPicPr>
            <a:picLocks noChangeAspect="1"/>
          </p:cNvPicPr>
          <p:nvPr/>
        </p:nvPicPr>
        <p:blipFill>
          <a:blip r:embed="rId2"/>
          <a:stretch>
            <a:fillRect/>
          </a:stretch>
        </p:blipFill>
        <p:spPr>
          <a:xfrm>
            <a:off x="2555010" y="878228"/>
            <a:ext cx="6422736" cy="5896642"/>
          </a:xfrm>
          <a:prstGeom prst="rect">
            <a:avLst/>
          </a:prstGeom>
        </p:spPr>
      </p:pic>
      <p:sp>
        <p:nvSpPr>
          <p:cNvPr id="6" name="TextBox 5">
            <a:extLst>
              <a:ext uri="{FF2B5EF4-FFF2-40B4-BE49-F238E27FC236}">
                <a16:creationId xmlns:a16="http://schemas.microsoft.com/office/drawing/2014/main" id="{175A8DA9-3628-7A42-95F3-319C6F4C258E}"/>
              </a:ext>
            </a:extLst>
          </p:cNvPr>
          <p:cNvSpPr txBox="1"/>
          <p:nvPr/>
        </p:nvSpPr>
        <p:spPr>
          <a:xfrm>
            <a:off x="138543" y="154013"/>
            <a:ext cx="11984181" cy="646331"/>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solidFill>
                  <a:srgbClr val="D4D4D4"/>
                </a:solidFill>
                <a:latin typeface="Menlo" panose="020B0609030804020204" pitchFamily="49" charset="0"/>
              </a:rPr>
              <a:t>&gt; </a:t>
            </a:r>
            <a:r>
              <a:rPr lang="en-US" dirty="0">
                <a:solidFill>
                  <a:srgbClr val="9CDCFE"/>
                </a:solidFill>
                <a:latin typeface="Menlo" panose="020B0609030804020204" pitchFamily="49" charset="0"/>
              </a:rPr>
              <a:t># load charts from </a:t>
            </a:r>
            <a:r>
              <a:rPr lang="en-US" dirty="0" err="1">
                <a:solidFill>
                  <a:srgbClr val="9CDCFE"/>
                </a:solidFill>
                <a:latin typeface="Menlo" panose="020B0609030804020204" pitchFamily="49" charset="0"/>
              </a:rPr>
              <a:t>safetyCharts</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&gt; </a:t>
            </a:r>
            <a:r>
              <a:rPr lang="en-US" dirty="0" err="1">
                <a:solidFill>
                  <a:srgbClr val="9CDCFE"/>
                </a:solidFill>
                <a:latin typeface="Menlo" panose="020B0609030804020204" pitchFamily="49" charset="0"/>
              </a:rPr>
              <a:t>defaultCharts</a:t>
            </a:r>
            <a:r>
              <a:rPr lang="en-US" dirty="0">
                <a:solidFill>
                  <a:srgbClr val="9CDCFE"/>
                </a:solidFill>
                <a:latin typeface="Menlo" panose="020B0609030804020204" pitchFamily="49" charset="0"/>
              </a:rPr>
              <a:t> &lt;- </a:t>
            </a:r>
            <a:r>
              <a:rPr lang="en-US" dirty="0" err="1">
                <a:solidFill>
                  <a:srgbClr val="9CDCFE"/>
                </a:solidFill>
                <a:latin typeface="Menlo" panose="020B0609030804020204" pitchFamily="49" charset="0"/>
              </a:rPr>
              <a:t>safetyGraphics</a:t>
            </a:r>
            <a:r>
              <a:rPr lang="en-US" dirty="0">
                <a:solidFill>
                  <a:srgbClr val="9CDCFE"/>
                </a:solidFill>
                <a:latin typeface="Menlo" panose="020B0609030804020204" pitchFamily="49" charset="0"/>
              </a:rPr>
              <a:t>::</a:t>
            </a:r>
            <a:r>
              <a:rPr lang="en-US" dirty="0" err="1">
                <a:solidFill>
                  <a:srgbClr val="9CDCFE"/>
                </a:solidFill>
                <a:latin typeface="Menlo" panose="020B0609030804020204" pitchFamily="49" charset="0"/>
              </a:rPr>
              <a:t>makeChartConfig</a:t>
            </a:r>
            <a:r>
              <a:rPr lang="en-US" dirty="0">
                <a:solidFill>
                  <a:srgbClr val="9CDCFE"/>
                </a:solidFill>
                <a:latin typeface="Menlo" panose="020B0609030804020204" pitchFamily="49" charset="0"/>
              </a:rPr>
              <a:t>()</a:t>
            </a:r>
            <a:endParaRPr lang="en-US" dirty="0">
              <a:solidFill>
                <a:srgbClr val="D4D4D4"/>
              </a:solidFill>
              <a:latin typeface="Menlo" panose="020B0609030804020204" pitchFamily="49" charset="0"/>
            </a:endParaRPr>
          </a:p>
        </p:txBody>
      </p:sp>
    </p:spTree>
    <p:extLst>
      <p:ext uri="{BB962C8B-B14F-4D97-AF65-F5344CB8AC3E}">
        <p14:creationId xmlns:p14="http://schemas.microsoft.com/office/powerpoint/2010/main" val="144796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0520D2-1DDA-EE47-80F9-A2AC7EA808A4}"/>
              </a:ext>
            </a:extLst>
          </p:cNvPr>
          <p:cNvPicPr>
            <a:picLocks noChangeAspect="1"/>
          </p:cNvPicPr>
          <p:nvPr/>
        </p:nvPicPr>
        <p:blipFill>
          <a:blip r:embed="rId2"/>
          <a:stretch>
            <a:fillRect/>
          </a:stretch>
        </p:blipFill>
        <p:spPr>
          <a:xfrm>
            <a:off x="1374519" y="0"/>
            <a:ext cx="8611689" cy="6858000"/>
          </a:xfrm>
          <a:prstGeom prst="rect">
            <a:avLst/>
          </a:prstGeom>
        </p:spPr>
      </p:pic>
      <p:sp>
        <p:nvSpPr>
          <p:cNvPr id="4" name="TextBox 3">
            <a:extLst>
              <a:ext uri="{FF2B5EF4-FFF2-40B4-BE49-F238E27FC236}">
                <a16:creationId xmlns:a16="http://schemas.microsoft.com/office/drawing/2014/main" id="{5B340850-F57B-1742-A93C-6F4FB61C8897}"/>
              </a:ext>
            </a:extLst>
          </p:cNvPr>
          <p:cNvSpPr txBox="1"/>
          <p:nvPr/>
        </p:nvSpPr>
        <p:spPr>
          <a:xfrm>
            <a:off x="10404763" y="6391686"/>
            <a:ext cx="1787237" cy="369332"/>
          </a:xfrm>
          <a:prstGeom prst="rect">
            <a:avLst/>
          </a:prstGeom>
          <a:noFill/>
        </p:spPr>
        <p:txBody>
          <a:bodyPr wrap="square">
            <a:spAutoFit/>
          </a:bodyPr>
          <a:lstStyle/>
          <a:p>
            <a:r>
              <a:rPr lang="en-US" dirty="0">
                <a:hlinkClick r:id="rId3"/>
              </a:rPr>
              <a:t>Link to wiki</a:t>
            </a:r>
            <a:endParaRPr lang="en-US" dirty="0"/>
          </a:p>
        </p:txBody>
      </p:sp>
    </p:spTree>
    <p:extLst>
      <p:ext uri="{BB962C8B-B14F-4D97-AF65-F5344CB8AC3E}">
        <p14:creationId xmlns:p14="http://schemas.microsoft.com/office/powerpoint/2010/main" val="2729672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86C2F-5844-CE49-A79F-77F4DB820F2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03F9356-CEEF-C54D-BF9B-44AC6F2E9575}"/>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Intro To </a:t>
            </a:r>
            <a:r>
              <a:rPr lang="en-US" dirty="0" err="1"/>
              <a:t>safetyGraphics</a:t>
            </a:r>
            <a:r>
              <a:rPr lang="en-US" dirty="0"/>
              <a:t> (20 min – Jeremy/Xiao)</a:t>
            </a:r>
          </a:p>
          <a:p>
            <a:pPr marL="514350" indent="-514350">
              <a:buFont typeface="+mj-lt"/>
              <a:buAutoNum type="arabicPeriod"/>
            </a:pPr>
            <a:r>
              <a:rPr lang="en-US" dirty="0"/>
              <a:t>Hello World (10 min – Xiao)</a:t>
            </a:r>
          </a:p>
          <a:p>
            <a:pPr lvl="1"/>
            <a:r>
              <a:rPr lang="en-US" dirty="0"/>
              <a:t>Breakout 1</a:t>
            </a:r>
          </a:p>
          <a:p>
            <a:pPr marL="514350" indent="-514350">
              <a:buFont typeface="+mj-lt"/>
              <a:buAutoNum type="arabicPeriod"/>
            </a:pPr>
            <a:r>
              <a:rPr lang="en-US" dirty="0"/>
              <a:t>Loading Custom Data (30 min – Jeremy)</a:t>
            </a:r>
          </a:p>
          <a:p>
            <a:pPr lvl="1"/>
            <a:r>
              <a:rPr lang="en-US" dirty="0"/>
              <a:t>Breakout 2</a:t>
            </a:r>
          </a:p>
          <a:p>
            <a:pPr marL="514350" indent="-514350">
              <a:buFont typeface="+mj-lt"/>
              <a:buAutoNum type="arabicPeriod"/>
            </a:pPr>
            <a:r>
              <a:rPr lang="en-US" dirty="0"/>
              <a:t>Chart/App Export (10 min – Jeremy)</a:t>
            </a:r>
          </a:p>
          <a:p>
            <a:pPr marL="0" indent="0">
              <a:buNone/>
            </a:pPr>
            <a:r>
              <a:rPr lang="en-US" dirty="0"/>
              <a:t>-------------- Break ------------ (10 min)</a:t>
            </a:r>
          </a:p>
          <a:p>
            <a:pPr marL="0" indent="0">
              <a:buNone/>
            </a:pPr>
            <a:r>
              <a:rPr lang="en-US" dirty="0"/>
              <a:t>5. Creating Custom Charts (1 </a:t>
            </a:r>
            <a:r>
              <a:rPr lang="en-US" dirty="0" err="1"/>
              <a:t>hr</a:t>
            </a:r>
            <a:r>
              <a:rPr lang="en-US" dirty="0"/>
              <a:t> - Jeremy) </a:t>
            </a:r>
          </a:p>
          <a:p>
            <a:pPr lvl="1"/>
            <a:r>
              <a:rPr lang="en-US" dirty="0"/>
              <a:t>Breakout 3</a:t>
            </a:r>
          </a:p>
          <a:p>
            <a:pPr marL="0" indent="0">
              <a:buNone/>
            </a:pPr>
            <a:r>
              <a:rPr lang="en-US" dirty="0"/>
              <a:t>6. Creating Custom Data Domains (40 min – Jeremy/Xiao)</a:t>
            </a:r>
          </a:p>
          <a:p>
            <a:pPr marL="0" indent="0">
              <a:buNone/>
            </a:pPr>
            <a:r>
              <a:rPr lang="en-US" dirty="0"/>
              <a:t>7. Chat + Q&amp;A  </a:t>
            </a:r>
          </a:p>
        </p:txBody>
      </p:sp>
      <p:sp>
        <p:nvSpPr>
          <p:cNvPr id="4" name="TextBox 3">
            <a:extLst>
              <a:ext uri="{FF2B5EF4-FFF2-40B4-BE49-F238E27FC236}">
                <a16:creationId xmlns:a16="http://schemas.microsoft.com/office/drawing/2014/main" id="{49651350-15BF-354A-8B4A-81753A660661}"/>
              </a:ext>
            </a:extLst>
          </p:cNvPr>
          <p:cNvSpPr txBox="1"/>
          <p:nvPr/>
        </p:nvSpPr>
        <p:spPr>
          <a:xfrm>
            <a:off x="10656000" y="1825625"/>
            <a:ext cx="1026243" cy="369332"/>
          </a:xfrm>
          <a:prstGeom prst="rect">
            <a:avLst/>
          </a:prstGeom>
          <a:noFill/>
        </p:spPr>
        <p:txBody>
          <a:bodyPr wrap="none" rtlCol="0">
            <a:spAutoFit/>
          </a:bodyPr>
          <a:lstStyle/>
          <a:p>
            <a:r>
              <a:rPr lang="en-US" dirty="0"/>
              <a:t>Beginner</a:t>
            </a:r>
          </a:p>
        </p:txBody>
      </p:sp>
      <p:sp>
        <p:nvSpPr>
          <p:cNvPr id="5" name="Down Arrow 4">
            <a:extLst>
              <a:ext uri="{FF2B5EF4-FFF2-40B4-BE49-F238E27FC236}">
                <a16:creationId xmlns:a16="http://schemas.microsoft.com/office/drawing/2014/main" id="{F261024D-EDF2-8A4D-BB1F-45F345B8F3BD}"/>
              </a:ext>
            </a:extLst>
          </p:cNvPr>
          <p:cNvSpPr/>
          <p:nvPr/>
        </p:nvSpPr>
        <p:spPr>
          <a:xfrm>
            <a:off x="10953121" y="2256632"/>
            <a:ext cx="432000" cy="282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4F9C84-0C74-D341-99DB-1BD4A5BE9532}"/>
              </a:ext>
            </a:extLst>
          </p:cNvPr>
          <p:cNvSpPr txBox="1"/>
          <p:nvPr/>
        </p:nvSpPr>
        <p:spPr>
          <a:xfrm>
            <a:off x="10574439" y="5159494"/>
            <a:ext cx="1107804" cy="369332"/>
          </a:xfrm>
          <a:prstGeom prst="rect">
            <a:avLst/>
          </a:prstGeom>
          <a:noFill/>
        </p:spPr>
        <p:txBody>
          <a:bodyPr wrap="none" rtlCol="0">
            <a:spAutoFit/>
          </a:bodyPr>
          <a:lstStyle/>
          <a:p>
            <a:r>
              <a:rPr lang="en-US" dirty="0"/>
              <a:t>Advanced</a:t>
            </a:r>
          </a:p>
        </p:txBody>
      </p:sp>
    </p:spTree>
    <p:extLst>
      <p:ext uri="{BB962C8B-B14F-4D97-AF65-F5344CB8AC3E}">
        <p14:creationId xmlns:p14="http://schemas.microsoft.com/office/powerpoint/2010/main" val="3451573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A78F998-F845-42BE-ABEB-95DB492B9ED2}"/>
              </a:ext>
            </a:extLst>
          </p:cNvPr>
          <p:cNvSpPr/>
          <p:nvPr/>
        </p:nvSpPr>
        <p:spPr>
          <a:xfrm>
            <a:off x="297039" y="3894045"/>
            <a:ext cx="5528992" cy="158284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500612D-8057-48D0-ACBD-DD6B37BE2C0D}"/>
              </a:ext>
            </a:extLst>
          </p:cNvPr>
          <p:cNvSpPr/>
          <p:nvPr/>
        </p:nvSpPr>
        <p:spPr>
          <a:xfrm>
            <a:off x="297039" y="2210967"/>
            <a:ext cx="5528990" cy="1506156"/>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17E84B1F-14B0-4B99-8353-F60727E053E6}"/>
              </a:ext>
            </a:extLst>
          </p:cNvPr>
          <p:cNvSpPr/>
          <p:nvPr/>
        </p:nvSpPr>
        <p:spPr>
          <a:xfrm>
            <a:off x="297039" y="1088616"/>
            <a:ext cx="5528989" cy="958738"/>
          </a:xfrm>
          <a:prstGeom prst="rect">
            <a:avLst/>
          </a:prstGeom>
          <a:solidFill>
            <a:schemeClr val="accent1">
              <a:alpha val="3144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042A3CDC-AB73-4787-8F29-74FA29371808}"/>
              </a:ext>
            </a:extLst>
          </p:cNvPr>
          <p:cNvSpPr/>
          <p:nvPr/>
        </p:nvSpPr>
        <p:spPr>
          <a:xfrm>
            <a:off x="299257" y="253324"/>
            <a:ext cx="5459160" cy="54260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Shiny App</a:t>
            </a:r>
          </a:p>
        </p:txBody>
      </p:sp>
      <p:sp>
        <p:nvSpPr>
          <p:cNvPr id="8" name="TextBox 7">
            <a:extLst>
              <a:ext uri="{FF2B5EF4-FFF2-40B4-BE49-F238E27FC236}">
                <a16:creationId xmlns:a16="http://schemas.microsoft.com/office/drawing/2014/main" id="{A37EE11E-EBAD-44C7-AEF4-2902D63A45C6}"/>
              </a:ext>
            </a:extLst>
          </p:cNvPr>
          <p:cNvSpPr txBox="1"/>
          <p:nvPr/>
        </p:nvSpPr>
        <p:spPr>
          <a:xfrm>
            <a:off x="3566004" y="1382178"/>
            <a:ext cx="419866" cy="369332"/>
          </a:xfrm>
          <a:prstGeom prst="rect">
            <a:avLst/>
          </a:prstGeom>
          <a:noFill/>
        </p:spPr>
        <p:txBody>
          <a:bodyPr wrap="square" rtlCol="0">
            <a:spAutoFit/>
          </a:bodyPr>
          <a:lstStyle/>
          <a:p>
            <a:r>
              <a:rPr lang="en-US" dirty="0"/>
              <a:t>…</a:t>
            </a:r>
          </a:p>
        </p:txBody>
      </p:sp>
      <p:cxnSp>
        <p:nvCxnSpPr>
          <p:cNvPr id="12" name="Straight Arrow Connector 11">
            <a:extLst>
              <a:ext uri="{FF2B5EF4-FFF2-40B4-BE49-F238E27FC236}">
                <a16:creationId xmlns:a16="http://schemas.microsoft.com/office/drawing/2014/main" id="{14BDB5A5-F81F-4E25-A06A-C75AF02DFAE6}"/>
              </a:ext>
            </a:extLst>
          </p:cNvPr>
          <p:cNvCxnSpPr>
            <a:cxnSpLocks/>
          </p:cNvCxnSpPr>
          <p:nvPr/>
        </p:nvCxnSpPr>
        <p:spPr>
          <a:xfrm flipV="1">
            <a:off x="3041662" y="795930"/>
            <a:ext cx="0" cy="29606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5C9BFA5A-A1AD-4069-9298-0959F9E639EF}"/>
              </a:ext>
            </a:extLst>
          </p:cNvPr>
          <p:cNvCxnSpPr>
            <a:cxnSpLocks/>
          </p:cNvCxnSpPr>
          <p:nvPr/>
        </p:nvCxnSpPr>
        <p:spPr>
          <a:xfrm flipV="1">
            <a:off x="4868464" y="1884345"/>
            <a:ext cx="0" cy="3416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9" name="TextBox 28">
            <a:extLst>
              <a:ext uri="{FF2B5EF4-FFF2-40B4-BE49-F238E27FC236}">
                <a16:creationId xmlns:a16="http://schemas.microsoft.com/office/drawing/2014/main" id="{67263E28-9AB8-4247-8580-F1A893D849AD}"/>
              </a:ext>
            </a:extLst>
          </p:cNvPr>
          <p:cNvSpPr txBox="1"/>
          <p:nvPr/>
        </p:nvSpPr>
        <p:spPr>
          <a:xfrm>
            <a:off x="5843426" y="1072075"/>
            <a:ext cx="5740116" cy="923330"/>
          </a:xfrm>
          <a:prstGeom prst="rect">
            <a:avLst/>
          </a:prstGeom>
          <a:noFill/>
        </p:spPr>
        <p:txBody>
          <a:bodyPr wrap="square" rtlCol="0">
            <a:spAutoFit/>
          </a:bodyPr>
          <a:lstStyle/>
          <a:p>
            <a:r>
              <a:rPr lang="en-US" dirty="0">
                <a:cs typeface="Courier New" panose="02070309020205020404" pitchFamily="49" charset="0"/>
              </a:rPr>
              <a:t># Make list of all charts in specific location</a:t>
            </a:r>
          </a:p>
          <a:p>
            <a:r>
              <a:rPr lang="en-US" dirty="0">
                <a:cs typeface="Courier New" panose="02070309020205020404" pitchFamily="49" charset="0"/>
              </a:rPr>
              <a:t># Specify ‘path’ or ‘package’ - ‘</a:t>
            </a:r>
            <a:r>
              <a:rPr lang="en-US" dirty="0" err="1">
                <a:cs typeface="Courier New" panose="02070309020205020404" pitchFamily="49" charset="0"/>
              </a:rPr>
              <a:t>safetyCharts</a:t>
            </a:r>
            <a:r>
              <a:rPr lang="en-US" dirty="0">
                <a:cs typeface="Courier New" panose="02070309020205020404" pitchFamily="49" charset="0"/>
              </a:rPr>
              <a:t>’ = default</a:t>
            </a:r>
          </a:p>
          <a:p>
            <a:r>
              <a:rPr lang="en-US" dirty="0" err="1">
                <a:latin typeface="Courier New" panose="02070309020205020404" pitchFamily="49" charset="0"/>
                <a:cs typeface="Courier New" panose="02070309020205020404" pitchFamily="49" charset="0"/>
              </a:rPr>
              <a:t>myCharts</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makeChartConfig</a:t>
            </a:r>
            <a:r>
              <a:rPr lang="en-US" dirty="0">
                <a:latin typeface="Courier New" panose="02070309020205020404" pitchFamily="49" charset="0"/>
                <a:cs typeface="Courier New" panose="02070309020205020404" pitchFamily="49" charset="0"/>
              </a:rPr>
              <a:t>()</a:t>
            </a:r>
          </a:p>
        </p:txBody>
      </p:sp>
      <p:sp>
        <p:nvSpPr>
          <p:cNvPr id="31" name="Rectangle: Rounded Corners 30">
            <a:extLst>
              <a:ext uri="{FF2B5EF4-FFF2-40B4-BE49-F238E27FC236}">
                <a16:creationId xmlns:a16="http://schemas.microsoft.com/office/drawing/2014/main" id="{7839DB83-DBC3-4263-AD59-625C01BD28CB}"/>
              </a:ext>
            </a:extLst>
          </p:cNvPr>
          <p:cNvSpPr/>
          <p:nvPr/>
        </p:nvSpPr>
        <p:spPr>
          <a:xfrm>
            <a:off x="2596639" y="2526678"/>
            <a:ext cx="1109870"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domain</a:t>
            </a:r>
            <a:endParaRPr lang="en-US" dirty="0"/>
          </a:p>
          <a:p>
            <a:pPr algn="ctr"/>
            <a:r>
              <a:rPr lang="en-US" dirty="0">
                <a:latin typeface="Courier New" panose="02070309020205020404" pitchFamily="49" charset="0"/>
                <a:cs typeface="Courier New" panose="02070309020205020404" pitchFamily="49" charset="0"/>
              </a:rPr>
              <a:t>‘labs’</a:t>
            </a:r>
          </a:p>
        </p:txBody>
      </p:sp>
      <p:sp>
        <p:nvSpPr>
          <p:cNvPr id="45" name="TextBox 44">
            <a:extLst>
              <a:ext uri="{FF2B5EF4-FFF2-40B4-BE49-F238E27FC236}">
                <a16:creationId xmlns:a16="http://schemas.microsoft.com/office/drawing/2014/main" id="{5D02A620-A2E6-4FAA-BFF0-7A0F395343D9}"/>
              </a:ext>
            </a:extLst>
          </p:cNvPr>
          <p:cNvSpPr txBox="1"/>
          <p:nvPr/>
        </p:nvSpPr>
        <p:spPr>
          <a:xfrm>
            <a:off x="5843426" y="2640879"/>
            <a:ext cx="5217056" cy="923330"/>
          </a:xfrm>
          <a:prstGeom prst="rect">
            <a:avLst/>
          </a:prstGeom>
          <a:noFill/>
        </p:spPr>
        <p:txBody>
          <a:bodyPr wrap="square" rtlCol="0">
            <a:spAutoFit/>
          </a:bodyPr>
          <a:lstStyle/>
          <a:p>
            <a:r>
              <a:rPr lang="en-US" dirty="0"/>
              <a:t># Add a Single Chart (usually saved as </a:t>
            </a:r>
            <a:r>
              <a:rPr lang="en-US" dirty="0" err="1"/>
              <a:t>yaml</a:t>
            </a:r>
            <a:r>
              <a:rPr lang="en-US" dirty="0"/>
              <a:t>)</a:t>
            </a:r>
          </a:p>
          <a:p>
            <a:r>
              <a:rPr lang="en-US" dirty="0"/>
              <a:t># Automatically called for </a:t>
            </a:r>
            <a:r>
              <a:rPr lang="en-US" dirty="0" err="1"/>
              <a:t>yaml</a:t>
            </a:r>
            <a:r>
              <a:rPr lang="en-US" dirty="0"/>
              <a:t> in </a:t>
            </a:r>
            <a:r>
              <a:rPr lang="en-US" dirty="0">
                <a:cs typeface="Courier New" panose="02070309020205020404" pitchFamily="49" charset="0"/>
              </a:rPr>
              <a:t>‘path’/‘package’ </a:t>
            </a:r>
            <a:endParaRPr lang="en-US" dirty="0"/>
          </a:p>
          <a:p>
            <a:r>
              <a:rPr lang="en-US" dirty="0" err="1">
                <a:latin typeface="Courier New" panose="02070309020205020404" pitchFamily="49" charset="0"/>
                <a:cs typeface="Courier New" panose="02070309020205020404" pitchFamily="49" charset="0"/>
              </a:rPr>
              <a:t>myCharts$newChart</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read_yaml</a:t>
            </a:r>
            <a:r>
              <a:rPr lang="en-US" dirty="0">
                <a:latin typeface="Courier New" panose="02070309020205020404" pitchFamily="49" charset="0"/>
                <a:cs typeface="Courier New" panose="02070309020205020404" pitchFamily="49" charset="0"/>
              </a:rPr>
              <a:t>(path)</a:t>
            </a:r>
          </a:p>
        </p:txBody>
      </p:sp>
      <p:cxnSp>
        <p:nvCxnSpPr>
          <p:cNvPr id="54" name="Straight Arrow Connector 53">
            <a:extLst>
              <a:ext uri="{FF2B5EF4-FFF2-40B4-BE49-F238E27FC236}">
                <a16:creationId xmlns:a16="http://schemas.microsoft.com/office/drawing/2014/main" id="{F79C7E33-832E-40E2-A94A-20964F632A69}"/>
              </a:ext>
            </a:extLst>
          </p:cNvPr>
          <p:cNvCxnSpPr>
            <a:cxnSpLocks/>
          </p:cNvCxnSpPr>
          <p:nvPr/>
        </p:nvCxnSpPr>
        <p:spPr>
          <a:xfrm flipV="1">
            <a:off x="3739237" y="3657139"/>
            <a:ext cx="0" cy="236906"/>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17F3F23-05A6-4552-A25D-04EA9A25DD7B}"/>
              </a:ext>
            </a:extLst>
          </p:cNvPr>
          <p:cNvSpPr txBox="1"/>
          <p:nvPr/>
        </p:nvSpPr>
        <p:spPr>
          <a:xfrm>
            <a:off x="5826027" y="262230"/>
            <a:ext cx="5045763" cy="646331"/>
          </a:xfrm>
          <a:prstGeom prst="rect">
            <a:avLst/>
          </a:prstGeom>
          <a:noFill/>
        </p:spPr>
        <p:txBody>
          <a:bodyPr wrap="square">
            <a:spAutoFit/>
          </a:bodyPr>
          <a:lstStyle/>
          <a:p>
            <a:pPr eaLnBrk="0" fontAlgn="base" hangingPunct="0">
              <a:spcBef>
                <a:spcPct val="0"/>
              </a:spcBef>
              <a:spcAft>
                <a:spcPct val="0"/>
              </a:spcAft>
            </a:pPr>
            <a:r>
              <a:rPr lang="en-US" dirty="0">
                <a:cs typeface="Courier New" panose="02070309020205020404" pitchFamily="49" charset="0"/>
              </a:rPr>
              <a:t># Start </a:t>
            </a:r>
            <a:r>
              <a:rPr lang="en-US" dirty="0" err="1">
                <a:cs typeface="Courier New" panose="02070309020205020404" pitchFamily="49" charset="0"/>
              </a:rPr>
              <a:t>safetyGraphics</a:t>
            </a:r>
            <a:r>
              <a:rPr lang="en-US" dirty="0">
                <a:cs typeface="Courier New" panose="02070309020205020404" pitchFamily="49" charset="0"/>
              </a:rPr>
              <a:t> Shiny App with custom charts</a:t>
            </a:r>
            <a:endParaRPr kumimoji="0" lang="en-US" altLang="en-US" sz="1800" b="0" i="0" u="none" strike="noStrike" cap="none" normalizeH="0" baseline="0" dirty="0">
              <a:ln>
                <a:noFill/>
              </a:ln>
              <a:solidFill>
                <a:srgbClr val="24292E"/>
              </a:solidFill>
              <a:effectLst/>
              <a:latin typeface="Courier New" panose="02070309020205020404" pitchFamily="49" charset="0"/>
              <a:ea typeface="ui-monospace"/>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24292E"/>
                </a:solidFill>
                <a:effectLst/>
                <a:latin typeface="Courier New" panose="02070309020205020404" pitchFamily="49" charset="0"/>
                <a:ea typeface="ui-monospace"/>
                <a:cs typeface="Courier New" panose="02070309020205020404" pitchFamily="49" charset="0"/>
              </a:rPr>
              <a:t>safetyGraphicsApp</a:t>
            </a:r>
            <a:r>
              <a:rPr kumimoji="0" lang="en-US" altLang="en-US" sz="1800" b="0" i="0" u="none" strike="noStrike" cap="none" normalizeH="0" baseline="0" dirty="0">
                <a:ln>
                  <a:noFill/>
                </a:ln>
                <a:solidFill>
                  <a:srgbClr val="24292E"/>
                </a:solidFill>
                <a:effectLst/>
                <a:latin typeface="Courier New" panose="02070309020205020404" pitchFamily="49" charset="0"/>
                <a:ea typeface="ui-monospace"/>
                <a:cs typeface="Courier New" panose="02070309020205020404" pitchFamily="49" charset="0"/>
              </a:rPr>
              <a:t>(charts=</a:t>
            </a:r>
            <a:r>
              <a:rPr kumimoji="0" lang="en-US" altLang="en-US" sz="1800" b="0" i="0" u="none" strike="noStrike" cap="none" normalizeH="0" baseline="0" dirty="0" err="1">
                <a:ln>
                  <a:noFill/>
                </a:ln>
                <a:solidFill>
                  <a:srgbClr val="24292E"/>
                </a:solidFill>
                <a:effectLst/>
                <a:latin typeface="Courier New" panose="02070309020205020404" pitchFamily="49" charset="0"/>
                <a:ea typeface="ui-monospace"/>
                <a:cs typeface="Courier New" panose="02070309020205020404" pitchFamily="49" charset="0"/>
              </a:rPr>
              <a:t>myCharts</a:t>
            </a:r>
            <a:r>
              <a:rPr kumimoji="0" lang="en-US" altLang="en-US" sz="1800" b="0" i="0" u="none" strike="noStrike" cap="none" normalizeH="0" baseline="0" dirty="0">
                <a:ln>
                  <a:noFill/>
                </a:ln>
                <a:solidFill>
                  <a:srgbClr val="24292E"/>
                </a:solidFill>
                <a:effectLst/>
                <a:latin typeface="Courier New" panose="02070309020205020404" pitchFamily="49" charset="0"/>
                <a:ea typeface="ui-monospace"/>
                <a:cs typeface="Courier New" panose="02070309020205020404" pitchFamily="49" charset="0"/>
              </a:rPr>
              <a:t>)</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sp>
        <p:nvSpPr>
          <p:cNvPr id="82" name="TextBox 81">
            <a:extLst>
              <a:ext uri="{FF2B5EF4-FFF2-40B4-BE49-F238E27FC236}">
                <a16:creationId xmlns:a16="http://schemas.microsoft.com/office/drawing/2014/main" id="{F3BAE4EA-67C3-4B9A-A2AE-5845FF7618CF}"/>
              </a:ext>
            </a:extLst>
          </p:cNvPr>
          <p:cNvSpPr txBox="1"/>
          <p:nvPr/>
        </p:nvSpPr>
        <p:spPr>
          <a:xfrm>
            <a:off x="5826027" y="5697784"/>
            <a:ext cx="5459131" cy="646331"/>
          </a:xfrm>
          <a:prstGeom prst="rect">
            <a:avLst/>
          </a:prstGeom>
          <a:noFill/>
        </p:spPr>
        <p:txBody>
          <a:bodyPr wrap="square" rtlCol="0">
            <a:spAutoFit/>
          </a:bodyPr>
          <a:lstStyle/>
          <a:p>
            <a:r>
              <a:rPr lang="en-US" dirty="0"/>
              <a:t># Data and Setting inputs used in main() and </a:t>
            </a:r>
            <a:r>
              <a:rPr lang="en-US" dirty="0" err="1"/>
              <a:t>init</a:t>
            </a:r>
            <a:r>
              <a:rPr lang="en-US" dirty="0"/>
              <a:t>()</a:t>
            </a:r>
          </a:p>
          <a:p>
            <a:r>
              <a:rPr lang="en-US" dirty="0"/>
              <a:t># reactive() in shiny app, but not in exported code.</a:t>
            </a:r>
          </a:p>
        </p:txBody>
      </p:sp>
      <p:sp>
        <p:nvSpPr>
          <p:cNvPr id="43" name="Rectangle: Rounded Corners 30">
            <a:extLst>
              <a:ext uri="{FF2B5EF4-FFF2-40B4-BE49-F238E27FC236}">
                <a16:creationId xmlns:a16="http://schemas.microsoft.com/office/drawing/2014/main" id="{79DB34B6-76E9-A947-BDE8-AAE6855AB33F}"/>
              </a:ext>
            </a:extLst>
          </p:cNvPr>
          <p:cNvSpPr/>
          <p:nvPr/>
        </p:nvSpPr>
        <p:spPr>
          <a:xfrm>
            <a:off x="373995" y="2509468"/>
            <a:ext cx="2031117"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name</a:t>
            </a:r>
            <a:endParaRPr lang="en-US" dirty="0"/>
          </a:p>
          <a:p>
            <a:pPr algn="ct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newChart</a:t>
            </a:r>
            <a:r>
              <a:rPr lang="en-US" dirty="0">
                <a:latin typeface="Courier New" panose="02070309020205020404" pitchFamily="49" charset="0"/>
                <a:cs typeface="Courier New" panose="02070309020205020404" pitchFamily="49" charset="0"/>
              </a:rPr>
              <a:t>’</a:t>
            </a:r>
          </a:p>
        </p:txBody>
      </p:sp>
      <p:sp>
        <p:nvSpPr>
          <p:cNvPr id="52" name="Rectangle: Rounded Corners 30">
            <a:extLst>
              <a:ext uri="{FF2B5EF4-FFF2-40B4-BE49-F238E27FC236}">
                <a16:creationId xmlns:a16="http://schemas.microsoft.com/office/drawing/2014/main" id="{02CA3ACB-0D4F-3F42-87A2-469649BE57E1}"/>
              </a:ext>
            </a:extLst>
          </p:cNvPr>
          <p:cNvSpPr/>
          <p:nvPr/>
        </p:nvSpPr>
        <p:spPr>
          <a:xfrm>
            <a:off x="3797427" y="2526678"/>
            <a:ext cx="1937684"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type</a:t>
            </a:r>
            <a:endParaRPr lang="en-US" dirty="0"/>
          </a:p>
          <a:p>
            <a:pPr algn="ct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htmlwidget</a:t>
            </a:r>
            <a:r>
              <a:rPr lang="en-US" dirty="0">
                <a:latin typeface="Courier New" panose="02070309020205020404" pitchFamily="49" charset="0"/>
                <a:cs typeface="Courier New" panose="02070309020205020404" pitchFamily="49" charset="0"/>
              </a:rPr>
              <a:t>’</a:t>
            </a:r>
          </a:p>
        </p:txBody>
      </p:sp>
      <p:sp>
        <p:nvSpPr>
          <p:cNvPr id="57" name="Rectangle: Rounded Corners 30">
            <a:extLst>
              <a:ext uri="{FF2B5EF4-FFF2-40B4-BE49-F238E27FC236}">
                <a16:creationId xmlns:a16="http://schemas.microsoft.com/office/drawing/2014/main" id="{139C051C-611B-294E-92C6-3C037D11D995}"/>
              </a:ext>
            </a:extLst>
          </p:cNvPr>
          <p:cNvSpPr/>
          <p:nvPr/>
        </p:nvSpPr>
        <p:spPr>
          <a:xfrm>
            <a:off x="1298678" y="3125736"/>
            <a:ext cx="1501716" cy="531403"/>
          </a:xfrm>
          <a:prstGeom prst="round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workflow</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59" name="Rectangle: Rounded Corners 30">
            <a:extLst>
              <a:ext uri="{FF2B5EF4-FFF2-40B4-BE49-F238E27FC236}">
                <a16:creationId xmlns:a16="http://schemas.microsoft.com/office/drawing/2014/main" id="{1DFD28DB-24B6-7C4B-9E61-9D4D6C3F5001}"/>
              </a:ext>
            </a:extLst>
          </p:cNvPr>
          <p:cNvSpPr/>
          <p:nvPr/>
        </p:nvSpPr>
        <p:spPr>
          <a:xfrm>
            <a:off x="3025079" y="3129882"/>
            <a:ext cx="1501716"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functions</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68" name="TextBox 67">
            <a:extLst>
              <a:ext uri="{FF2B5EF4-FFF2-40B4-BE49-F238E27FC236}">
                <a16:creationId xmlns:a16="http://schemas.microsoft.com/office/drawing/2014/main" id="{56DD6FF1-C739-9641-BC35-0893E2605DAE}"/>
              </a:ext>
            </a:extLst>
          </p:cNvPr>
          <p:cNvSpPr txBox="1"/>
          <p:nvPr/>
        </p:nvSpPr>
        <p:spPr>
          <a:xfrm>
            <a:off x="5826028" y="3907083"/>
            <a:ext cx="5904598" cy="1477328"/>
          </a:xfrm>
          <a:prstGeom prst="rect">
            <a:avLst/>
          </a:prstGeom>
          <a:noFill/>
        </p:spPr>
        <p:txBody>
          <a:bodyPr wrap="square" rtlCol="0">
            <a:spAutoFit/>
          </a:bodyPr>
          <a:lstStyle/>
          <a:p>
            <a:r>
              <a:rPr lang="en-US" dirty="0"/>
              <a:t># Bind list of functions to a chart </a:t>
            </a:r>
          </a:p>
          <a:p>
            <a:r>
              <a:rPr lang="en-US" dirty="0"/>
              <a:t># Specified by </a:t>
            </a:r>
            <a:r>
              <a:rPr lang="en-US" dirty="0" err="1"/>
              <a:t>chart$workflow</a:t>
            </a:r>
            <a:r>
              <a:rPr lang="en-US" dirty="0"/>
              <a:t>, </a:t>
            </a:r>
            <a:r>
              <a:rPr lang="en-US" dirty="0" err="1"/>
              <a:t>chart$type</a:t>
            </a:r>
            <a:r>
              <a:rPr lang="en-US" dirty="0"/>
              <a:t> &amp; </a:t>
            </a:r>
            <a:r>
              <a:rPr lang="en-US" dirty="0" err="1"/>
              <a:t>chart$package</a:t>
            </a:r>
            <a:endParaRPr lang="en-US" dirty="0">
              <a:latin typeface="Courier New" panose="02070309020205020404" pitchFamily="49" charset="0"/>
              <a:cs typeface="Courier New" panose="02070309020205020404" pitchFamily="49" charset="0"/>
            </a:endParaRPr>
          </a:p>
          <a:p>
            <a:r>
              <a:rPr lang="en-US" dirty="0"/>
              <a:t># Automatically called for </a:t>
            </a:r>
            <a:r>
              <a:rPr lang="en-US" dirty="0" err="1"/>
              <a:t>yaml</a:t>
            </a:r>
            <a:r>
              <a:rPr lang="en-US" dirty="0"/>
              <a:t> in </a:t>
            </a:r>
            <a:r>
              <a:rPr lang="en-US" dirty="0">
                <a:cs typeface="Courier New" panose="02070309020205020404" pitchFamily="49" charset="0"/>
              </a:rPr>
              <a:t>‘path’/‘package’ </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myCharts$newChart</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prepareChart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myCharts$newChart</a:t>
            </a:r>
            <a:r>
              <a:rPr lang="en-US" dirty="0">
                <a:latin typeface="Courier New" panose="02070309020205020404" pitchFamily="49" charset="0"/>
                <a:cs typeface="Courier New" panose="02070309020205020404" pitchFamily="49" charset="0"/>
              </a:rPr>
              <a:t>)</a:t>
            </a:r>
          </a:p>
        </p:txBody>
      </p:sp>
      <p:cxnSp>
        <p:nvCxnSpPr>
          <p:cNvPr id="73" name="Straight Arrow Connector 72">
            <a:extLst>
              <a:ext uri="{FF2B5EF4-FFF2-40B4-BE49-F238E27FC236}">
                <a16:creationId xmlns:a16="http://schemas.microsoft.com/office/drawing/2014/main" id="{BA1B9691-2415-5549-BDF7-C552EB940AB3}"/>
              </a:ext>
            </a:extLst>
          </p:cNvPr>
          <p:cNvCxnSpPr>
            <a:cxnSpLocks/>
          </p:cNvCxnSpPr>
          <p:nvPr/>
        </p:nvCxnSpPr>
        <p:spPr>
          <a:xfrm>
            <a:off x="2131594" y="3657139"/>
            <a:ext cx="0" cy="23690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9" name="Rectangle: Rounded Corners 30">
            <a:extLst>
              <a:ext uri="{FF2B5EF4-FFF2-40B4-BE49-F238E27FC236}">
                <a16:creationId xmlns:a16="http://schemas.microsoft.com/office/drawing/2014/main" id="{0266E99E-55A7-9344-86AF-1C3501534B83}"/>
              </a:ext>
            </a:extLst>
          </p:cNvPr>
          <p:cNvSpPr/>
          <p:nvPr/>
        </p:nvSpPr>
        <p:spPr>
          <a:xfrm>
            <a:off x="391587" y="4200042"/>
            <a:ext cx="1624013"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ui</a:t>
            </a:r>
            <a:endParaRPr lang="en-US" sz="1400" dirty="0"/>
          </a:p>
          <a:p>
            <a:pPr algn="ctr"/>
            <a:r>
              <a:rPr lang="en-US" dirty="0">
                <a:latin typeface="Courier New" panose="02070309020205020404" pitchFamily="49" charset="0"/>
                <a:cs typeface="Courier New" panose="02070309020205020404" pitchFamily="49" charset="0"/>
              </a:rPr>
              <a:t>function()</a:t>
            </a:r>
          </a:p>
        </p:txBody>
      </p:sp>
      <p:sp>
        <p:nvSpPr>
          <p:cNvPr id="80" name="Rectangle: Rounded Corners 30">
            <a:extLst>
              <a:ext uri="{FF2B5EF4-FFF2-40B4-BE49-F238E27FC236}">
                <a16:creationId xmlns:a16="http://schemas.microsoft.com/office/drawing/2014/main" id="{FE45FCDC-6B00-C94C-A60C-3F5CCA35A1D1}"/>
              </a:ext>
            </a:extLst>
          </p:cNvPr>
          <p:cNvSpPr/>
          <p:nvPr/>
        </p:nvSpPr>
        <p:spPr>
          <a:xfrm>
            <a:off x="2094507" y="4191450"/>
            <a:ext cx="1624013"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server</a:t>
            </a:r>
            <a:endParaRPr lang="en-US" dirty="0"/>
          </a:p>
          <a:p>
            <a:pPr algn="ctr"/>
            <a:r>
              <a:rPr lang="en-US" dirty="0">
                <a:latin typeface="Courier New" panose="02070309020205020404" pitchFamily="49" charset="0"/>
                <a:cs typeface="Courier New" panose="02070309020205020404" pitchFamily="49" charset="0"/>
              </a:rPr>
              <a:t>function()</a:t>
            </a:r>
          </a:p>
        </p:txBody>
      </p:sp>
      <p:sp>
        <p:nvSpPr>
          <p:cNvPr id="83" name="Rectangle: Rounded Corners 30">
            <a:extLst>
              <a:ext uri="{FF2B5EF4-FFF2-40B4-BE49-F238E27FC236}">
                <a16:creationId xmlns:a16="http://schemas.microsoft.com/office/drawing/2014/main" id="{66073266-ABA1-584C-959F-3F53DD0BA3A7}"/>
              </a:ext>
            </a:extLst>
          </p:cNvPr>
          <p:cNvSpPr/>
          <p:nvPr/>
        </p:nvSpPr>
        <p:spPr>
          <a:xfrm>
            <a:off x="3797427" y="4205118"/>
            <a:ext cx="1624013"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init</a:t>
            </a:r>
            <a:endParaRPr lang="en-US" dirty="0"/>
          </a:p>
          <a:p>
            <a:pPr algn="ctr"/>
            <a:r>
              <a:rPr lang="en-US" dirty="0">
                <a:latin typeface="Courier New" panose="02070309020205020404" pitchFamily="49" charset="0"/>
                <a:cs typeface="Courier New" panose="02070309020205020404" pitchFamily="49" charset="0"/>
              </a:rPr>
              <a:t>function()</a:t>
            </a:r>
          </a:p>
        </p:txBody>
      </p:sp>
      <p:sp>
        <p:nvSpPr>
          <p:cNvPr id="84" name="Rectangle: Rounded Corners 30">
            <a:extLst>
              <a:ext uri="{FF2B5EF4-FFF2-40B4-BE49-F238E27FC236}">
                <a16:creationId xmlns:a16="http://schemas.microsoft.com/office/drawing/2014/main" id="{4D035594-1031-BB4E-AD74-3FAD03B9113A}"/>
              </a:ext>
            </a:extLst>
          </p:cNvPr>
          <p:cNvSpPr/>
          <p:nvPr/>
        </p:nvSpPr>
        <p:spPr>
          <a:xfrm>
            <a:off x="373995" y="4820532"/>
            <a:ext cx="3805492" cy="531403"/>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main</a:t>
            </a:r>
            <a:endParaRPr lang="en-US" dirty="0"/>
          </a:p>
          <a:p>
            <a:pPr algn="ctr"/>
            <a:r>
              <a:rPr lang="en-US" dirty="0">
                <a:latin typeface="Courier New" panose="02070309020205020404" pitchFamily="49" charset="0"/>
                <a:cs typeface="Courier New" panose="02070309020205020404" pitchFamily="49" charset="0"/>
              </a:rPr>
              <a:t>function(</a:t>
            </a:r>
            <a:r>
              <a:rPr lang="en-US" dirty="0">
                <a:solidFill>
                  <a:srgbClr val="7030A0"/>
                </a:solidFill>
                <a:latin typeface="Courier New" panose="02070309020205020404" pitchFamily="49" charset="0"/>
                <a:cs typeface="Courier New" panose="02070309020205020404" pitchFamily="49" charset="0"/>
              </a:rPr>
              <a:t>data</a:t>
            </a:r>
            <a:r>
              <a:rPr lang="en-US" dirty="0">
                <a:latin typeface="Courier New" panose="02070309020205020404" pitchFamily="49" charset="0"/>
                <a:cs typeface="Courier New" panose="02070309020205020404" pitchFamily="49" charset="0"/>
              </a:rPr>
              <a:t>, </a:t>
            </a:r>
            <a:r>
              <a:rPr lang="en-US" dirty="0">
                <a:solidFill>
                  <a:srgbClr val="7030A0"/>
                </a:solidFill>
                <a:latin typeface="Courier New" panose="02070309020205020404" pitchFamily="49" charset="0"/>
                <a:cs typeface="Courier New" panose="02070309020205020404" pitchFamily="49" charset="0"/>
              </a:rPr>
              <a:t>settings</a:t>
            </a:r>
            <a:r>
              <a:rPr lang="en-US" dirty="0">
                <a:latin typeface="Courier New" panose="02070309020205020404" pitchFamily="49" charset="0"/>
                <a:cs typeface="Courier New" panose="02070309020205020404" pitchFamily="49" charset="0"/>
              </a:rPr>
              <a:t>)</a:t>
            </a:r>
          </a:p>
        </p:txBody>
      </p:sp>
      <p:sp>
        <p:nvSpPr>
          <p:cNvPr id="85" name="Rectangle: Rounded Corners 30">
            <a:extLst>
              <a:ext uri="{FF2B5EF4-FFF2-40B4-BE49-F238E27FC236}">
                <a16:creationId xmlns:a16="http://schemas.microsoft.com/office/drawing/2014/main" id="{5023C0FF-59EB-3946-BB05-06E772D66CF8}"/>
              </a:ext>
            </a:extLst>
          </p:cNvPr>
          <p:cNvSpPr/>
          <p:nvPr/>
        </p:nvSpPr>
        <p:spPr>
          <a:xfrm>
            <a:off x="373995" y="5775530"/>
            <a:ext cx="2320268" cy="531403"/>
          </a:xfrm>
          <a:prstGeom prst="roundRect">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data</a:t>
            </a:r>
          </a:p>
          <a:p>
            <a:pPr algn="ctr"/>
            <a:r>
              <a:rPr lang="en-US" dirty="0">
                <a:latin typeface="Courier New" panose="02070309020205020404" pitchFamily="49" charset="0"/>
                <a:cs typeface="Courier New" panose="02070309020205020404" pitchFamily="49" charset="0"/>
              </a:rPr>
              <a:t>list(df1,df2,…)</a:t>
            </a:r>
          </a:p>
        </p:txBody>
      </p:sp>
      <p:sp>
        <p:nvSpPr>
          <p:cNvPr id="92" name="Rectangle: Rounded Corners 30">
            <a:extLst>
              <a:ext uri="{FF2B5EF4-FFF2-40B4-BE49-F238E27FC236}">
                <a16:creationId xmlns:a16="http://schemas.microsoft.com/office/drawing/2014/main" id="{F51C3E84-12AA-2048-AE5B-84F823F2E970}"/>
              </a:ext>
            </a:extLst>
          </p:cNvPr>
          <p:cNvSpPr/>
          <p:nvPr/>
        </p:nvSpPr>
        <p:spPr>
          <a:xfrm>
            <a:off x="2739821" y="5777064"/>
            <a:ext cx="3040648" cy="531403"/>
          </a:xfrm>
          <a:prstGeom prst="roundRect">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settings</a:t>
            </a:r>
          </a:p>
          <a:p>
            <a:pPr algn="ctr"/>
            <a:r>
              <a:rPr lang="en-US" dirty="0">
                <a:latin typeface="Courier New" panose="02070309020205020404" pitchFamily="49" charset="0"/>
                <a:cs typeface="Courier New" panose="02070309020205020404" pitchFamily="49" charset="0"/>
              </a:rPr>
              <a:t>list(list1,list2,…)</a:t>
            </a:r>
          </a:p>
        </p:txBody>
      </p:sp>
      <p:cxnSp>
        <p:nvCxnSpPr>
          <p:cNvPr id="93" name="Straight Arrow Connector 92">
            <a:extLst>
              <a:ext uri="{FF2B5EF4-FFF2-40B4-BE49-F238E27FC236}">
                <a16:creationId xmlns:a16="http://schemas.microsoft.com/office/drawing/2014/main" id="{3B72F7C5-6586-AB42-8882-DA173CCDA7AA}"/>
              </a:ext>
            </a:extLst>
          </p:cNvPr>
          <p:cNvCxnSpPr>
            <a:cxnSpLocks/>
          </p:cNvCxnSpPr>
          <p:nvPr/>
        </p:nvCxnSpPr>
        <p:spPr>
          <a:xfrm flipV="1">
            <a:off x="2131594" y="5351936"/>
            <a:ext cx="0" cy="423594"/>
          </a:xfrm>
          <a:prstGeom prst="straightConnector1">
            <a:avLst/>
          </a:prstGeom>
          <a:ln>
            <a:solidFill>
              <a:srgbClr val="7030A0"/>
            </a:solidFill>
            <a:prstDash val="sysDot"/>
            <a:tailEnd type="triangle"/>
          </a:ln>
        </p:spPr>
        <p:style>
          <a:lnRef idx="3">
            <a:schemeClr val="accent6"/>
          </a:lnRef>
          <a:fillRef idx="0">
            <a:schemeClr val="accent6"/>
          </a:fillRef>
          <a:effectRef idx="2">
            <a:schemeClr val="accent6"/>
          </a:effectRef>
          <a:fontRef idx="minor">
            <a:schemeClr val="tx1"/>
          </a:fontRef>
        </p:style>
      </p:cxnSp>
      <p:cxnSp>
        <p:nvCxnSpPr>
          <p:cNvPr id="97" name="Straight Arrow Connector 96">
            <a:extLst>
              <a:ext uri="{FF2B5EF4-FFF2-40B4-BE49-F238E27FC236}">
                <a16:creationId xmlns:a16="http://schemas.microsoft.com/office/drawing/2014/main" id="{A00C8F8D-47D6-FF45-858D-DDA5D90C1A7E}"/>
              </a:ext>
            </a:extLst>
          </p:cNvPr>
          <p:cNvCxnSpPr>
            <a:cxnSpLocks/>
          </p:cNvCxnSpPr>
          <p:nvPr/>
        </p:nvCxnSpPr>
        <p:spPr>
          <a:xfrm flipV="1">
            <a:off x="3288184" y="5351936"/>
            <a:ext cx="0" cy="423593"/>
          </a:xfrm>
          <a:prstGeom prst="straightConnector1">
            <a:avLst/>
          </a:prstGeom>
          <a:ln>
            <a:solidFill>
              <a:srgbClr val="7030A0"/>
            </a:solidFill>
            <a:prstDash val="sysDot"/>
            <a:tailEnd type="triangle"/>
          </a:ln>
        </p:spPr>
        <p:style>
          <a:lnRef idx="3">
            <a:schemeClr val="accent6"/>
          </a:lnRef>
          <a:fillRef idx="0">
            <a:schemeClr val="accent6"/>
          </a:fillRef>
          <a:effectRef idx="2">
            <a:schemeClr val="accent6"/>
          </a:effectRef>
          <a:fontRef idx="minor">
            <a:schemeClr val="tx1"/>
          </a:fontRef>
        </p:style>
      </p:cxnSp>
      <p:sp>
        <p:nvSpPr>
          <p:cNvPr id="107" name="Rectangle 106">
            <a:extLst>
              <a:ext uri="{FF2B5EF4-FFF2-40B4-BE49-F238E27FC236}">
                <a16:creationId xmlns:a16="http://schemas.microsoft.com/office/drawing/2014/main" id="{58A18C0D-0D4E-AF47-B679-2675052FBCAF}"/>
              </a:ext>
            </a:extLst>
          </p:cNvPr>
          <p:cNvSpPr/>
          <p:nvPr/>
        </p:nvSpPr>
        <p:spPr>
          <a:xfrm>
            <a:off x="296168" y="2190036"/>
            <a:ext cx="2509020" cy="276999"/>
          </a:xfrm>
          <a:prstGeom prst="rect">
            <a:avLst/>
          </a:prstGeom>
        </p:spPr>
        <p:txBody>
          <a:bodyPr wrap="none">
            <a:spAutoFit/>
          </a:bodyPr>
          <a:lstStyle/>
          <a:p>
            <a:r>
              <a:rPr lang="en-US" altLang="en-US" sz="1200" dirty="0" err="1">
                <a:solidFill>
                  <a:srgbClr val="24292E"/>
                </a:solidFill>
                <a:latin typeface="Courier New" panose="02070309020205020404" pitchFamily="49" charset="0"/>
                <a:ea typeface="ui-monospace"/>
                <a:cs typeface="Courier New" panose="02070309020205020404" pitchFamily="49" charset="0"/>
              </a:rPr>
              <a:t>myCharts$newChart</a:t>
            </a:r>
            <a:r>
              <a:rPr lang="en-US" altLang="en-US" sz="1200" dirty="0">
                <a:solidFill>
                  <a:srgbClr val="24292E"/>
                </a:solidFill>
                <a:latin typeface="Courier New" panose="02070309020205020404" pitchFamily="49" charset="0"/>
                <a:ea typeface="ui-monospace"/>
                <a:cs typeface="Courier New" panose="02070309020205020404" pitchFamily="49" charset="0"/>
              </a:rPr>
              <a:t> list()</a:t>
            </a:r>
            <a:endParaRPr lang="en-US" sz="1200" dirty="0"/>
          </a:p>
        </p:txBody>
      </p:sp>
      <p:sp>
        <p:nvSpPr>
          <p:cNvPr id="108" name="Rectangle 107">
            <a:extLst>
              <a:ext uri="{FF2B5EF4-FFF2-40B4-BE49-F238E27FC236}">
                <a16:creationId xmlns:a16="http://schemas.microsoft.com/office/drawing/2014/main" id="{58B1457B-4BD4-7E40-B102-F541B966EEF3}"/>
              </a:ext>
            </a:extLst>
          </p:cNvPr>
          <p:cNvSpPr/>
          <p:nvPr/>
        </p:nvSpPr>
        <p:spPr>
          <a:xfrm>
            <a:off x="279639" y="1069896"/>
            <a:ext cx="1579278" cy="276999"/>
          </a:xfrm>
          <a:prstGeom prst="rect">
            <a:avLst/>
          </a:prstGeom>
        </p:spPr>
        <p:txBody>
          <a:bodyPr wrap="none">
            <a:spAutoFit/>
          </a:bodyPr>
          <a:lstStyle/>
          <a:p>
            <a:r>
              <a:rPr lang="en-US" altLang="en-US" sz="1200" dirty="0" err="1">
                <a:solidFill>
                  <a:srgbClr val="24292E"/>
                </a:solidFill>
                <a:latin typeface="Courier New" panose="02070309020205020404" pitchFamily="49" charset="0"/>
                <a:ea typeface="ui-monospace"/>
                <a:cs typeface="Courier New" panose="02070309020205020404" pitchFamily="49" charset="0"/>
              </a:rPr>
              <a:t>myCharts</a:t>
            </a:r>
            <a:r>
              <a:rPr lang="en-US" altLang="en-US" sz="1200" dirty="0">
                <a:solidFill>
                  <a:srgbClr val="24292E"/>
                </a:solidFill>
                <a:latin typeface="Courier New" panose="02070309020205020404" pitchFamily="49" charset="0"/>
                <a:ea typeface="ui-monospace"/>
                <a:cs typeface="Courier New" panose="02070309020205020404" pitchFamily="49" charset="0"/>
              </a:rPr>
              <a:t> list()</a:t>
            </a:r>
            <a:endParaRPr lang="en-US" sz="1200" dirty="0"/>
          </a:p>
        </p:txBody>
      </p:sp>
      <p:sp>
        <p:nvSpPr>
          <p:cNvPr id="114" name="Rectangle 113">
            <a:extLst>
              <a:ext uri="{FF2B5EF4-FFF2-40B4-BE49-F238E27FC236}">
                <a16:creationId xmlns:a16="http://schemas.microsoft.com/office/drawing/2014/main" id="{0F2B31A0-31D4-1A42-BBA4-B678D942968F}"/>
              </a:ext>
            </a:extLst>
          </p:cNvPr>
          <p:cNvSpPr/>
          <p:nvPr/>
        </p:nvSpPr>
        <p:spPr>
          <a:xfrm>
            <a:off x="296168" y="3881037"/>
            <a:ext cx="3438762" cy="276999"/>
          </a:xfrm>
          <a:prstGeom prst="rect">
            <a:avLst/>
          </a:prstGeom>
        </p:spPr>
        <p:txBody>
          <a:bodyPr wrap="none">
            <a:spAutoFit/>
          </a:bodyPr>
          <a:lstStyle/>
          <a:p>
            <a:r>
              <a:rPr lang="en-US" altLang="en-US" sz="1200" dirty="0" err="1">
                <a:solidFill>
                  <a:srgbClr val="24292E"/>
                </a:solidFill>
                <a:latin typeface="Courier New" panose="02070309020205020404" pitchFamily="49" charset="0"/>
                <a:ea typeface="ui-monospace"/>
                <a:cs typeface="Courier New" panose="02070309020205020404" pitchFamily="49" charset="0"/>
              </a:rPr>
              <a:t>myCharts$newChart$functions</a:t>
            </a:r>
            <a:r>
              <a:rPr lang="en-US" altLang="en-US" sz="1200" dirty="0">
                <a:solidFill>
                  <a:srgbClr val="24292E"/>
                </a:solidFill>
                <a:latin typeface="Courier New" panose="02070309020205020404" pitchFamily="49" charset="0"/>
                <a:ea typeface="ui-monospace"/>
                <a:cs typeface="Courier New" panose="02070309020205020404" pitchFamily="49" charset="0"/>
              </a:rPr>
              <a:t> list()</a:t>
            </a:r>
            <a:endParaRPr lang="en-US" sz="1200" dirty="0"/>
          </a:p>
        </p:txBody>
      </p:sp>
      <p:sp>
        <p:nvSpPr>
          <p:cNvPr id="118" name="Rectangle: Rounded Corners 30">
            <a:extLst>
              <a:ext uri="{FF2B5EF4-FFF2-40B4-BE49-F238E27FC236}">
                <a16:creationId xmlns:a16="http://schemas.microsoft.com/office/drawing/2014/main" id="{E7B6F2FA-D407-E44A-BD14-E0F8687A10EE}"/>
              </a:ext>
            </a:extLst>
          </p:cNvPr>
          <p:cNvSpPr/>
          <p:nvPr/>
        </p:nvSpPr>
        <p:spPr>
          <a:xfrm>
            <a:off x="477651" y="1352942"/>
            <a:ext cx="1265429" cy="5314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aeExplorer</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119" name="Rectangle: Rounded Corners 30">
            <a:extLst>
              <a:ext uri="{FF2B5EF4-FFF2-40B4-BE49-F238E27FC236}">
                <a16:creationId xmlns:a16="http://schemas.microsoft.com/office/drawing/2014/main" id="{96611D42-A5F2-2D4F-98F3-205719DEDBBD}"/>
              </a:ext>
            </a:extLst>
          </p:cNvPr>
          <p:cNvSpPr/>
          <p:nvPr/>
        </p:nvSpPr>
        <p:spPr>
          <a:xfrm>
            <a:off x="4179487" y="1325957"/>
            <a:ext cx="1265429" cy="5314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newChart</a:t>
            </a:r>
            <a:endParaRPr lang="en-US" dirty="0"/>
          </a:p>
          <a:p>
            <a:pPr algn="ctr"/>
            <a:r>
              <a:rPr lang="en-US" dirty="0">
                <a:latin typeface="Courier New" panose="02070309020205020404" pitchFamily="49" charset="0"/>
                <a:cs typeface="Courier New" panose="02070309020205020404" pitchFamily="49" charset="0"/>
              </a:rPr>
              <a:t>list(…)</a:t>
            </a:r>
          </a:p>
        </p:txBody>
      </p:sp>
      <p:sp>
        <p:nvSpPr>
          <p:cNvPr id="120" name="Rectangle: Rounded Corners 30">
            <a:extLst>
              <a:ext uri="{FF2B5EF4-FFF2-40B4-BE49-F238E27FC236}">
                <a16:creationId xmlns:a16="http://schemas.microsoft.com/office/drawing/2014/main" id="{BD2B42A7-F50E-014D-92BA-9853CD0F9759}"/>
              </a:ext>
            </a:extLst>
          </p:cNvPr>
          <p:cNvSpPr/>
          <p:nvPr/>
        </p:nvSpPr>
        <p:spPr>
          <a:xfrm>
            <a:off x="1825297" y="1344241"/>
            <a:ext cx="1530774" cy="5314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outlierModule</a:t>
            </a:r>
            <a:endParaRPr lang="en-US" dirty="0"/>
          </a:p>
          <a:p>
            <a:pPr algn="ctr"/>
            <a:r>
              <a:rPr lang="en-US" dirty="0">
                <a:latin typeface="Courier New" panose="02070309020205020404" pitchFamily="49" charset="0"/>
                <a:cs typeface="Courier New" panose="02070309020205020404" pitchFamily="49" charset="0"/>
              </a:rPr>
              <a:t>list(…)</a:t>
            </a:r>
          </a:p>
        </p:txBody>
      </p:sp>
    </p:spTree>
    <p:extLst>
      <p:ext uri="{BB962C8B-B14F-4D97-AF65-F5344CB8AC3E}">
        <p14:creationId xmlns:p14="http://schemas.microsoft.com/office/powerpoint/2010/main" val="2988939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04. Adding Custom Domains</a:t>
            </a:r>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Customize `metadata` to add data domains to the app, and then create charts using the data! </a:t>
            </a:r>
          </a:p>
        </p:txBody>
      </p:sp>
    </p:spTree>
    <p:extLst>
      <p:ext uri="{BB962C8B-B14F-4D97-AF65-F5344CB8AC3E}">
        <p14:creationId xmlns:p14="http://schemas.microsoft.com/office/powerpoint/2010/main" val="4221329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p:txBody>
          <a:bodyPr/>
          <a:lstStyle/>
          <a:p>
            <a:r>
              <a:rPr lang="en-US" dirty="0"/>
              <a:t>Adding New Data Domains with `meta`</a:t>
            </a:r>
          </a:p>
        </p:txBody>
      </p:sp>
      <p:sp>
        <p:nvSpPr>
          <p:cNvPr id="3" name="Content Placeholder 2">
            <a:extLst>
              <a:ext uri="{FF2B5EF4-FFF2-40B4-BE49-F238E27FC236}">
                <a16:creationId xmlns:a16="http://schemas.microsoft.com/office/drawing/2014/main" id="{E11CAE07-D172-904E-BE24-B2BF115A7557}"/>
              </a:ext>
            </a:extLst>
          </p:cNvPr>
          <p:cNvSpPr>
            <a:spLocks noGrp="1"/>
          </p:cNvSpPr>
          <p:nvPr>
            <p:ph idx="1"/>
          </p:nvPr>
        </p:nvSpPr>
        <p:spPr>
          <a:xfrm>
            <a:off x="838200" y="1825625"/>
            <a:ext cx="10515600" cy="4474376"/>
          </a:xfrm>
        </p:spPr>
        <p:txBody>
          <a:bodyPr>
            <a:normAutofit/>
          </a:bodyPr>
          <a:lstStyle/>
          <a:p>
            <a:r>
              <a:rPr lang="en-US" u="sng" dirty="0"/>
              <a:t>Data</a:t>
            </a:r>
            <a:r>
              <a:rPr lang="en-US" dirty="0"/>
              <a:t> – Study data provided by the user as a named list. </a:t>
            </a:r>
          </a:p>
          <a:p>
            <a:r>
              <a:rPr lang="en-US" u="sng" dirty="0"/>
              <a:t>Mapping</a:t>
            </a:r>
            <a:r>
              <a:rPr lang="en-US" dirty="0"/>
              <a:t> – List identifying the key columns/fields in your data. </a:t>
            </a:r>
            <a:endParaRPr lang="en-US" u="sng" dirty="0"/>
          </a:p>
          <a:p>
            <a:r>
              <a:rPr lang="en-US" u="sng" dirty="0"/>
              <a:t>Charts</a:t>
            </a:r>
            <a:r>
              <a:rPr lang="en-US" dirty="0"/>
              <a:t> – Default library in </a:t>
            </a:r>
            <a:r>
              <a:rPr lang="en-US" dirty="0" err="1"/>
              <a:t>safetyCharts</a:t>
            </a:r>
            <a:r>
              <a:rPr lang="en-US" dirty="0"/>
              <a:t>. See </a:t>
            </a:r>
            <a:r>
              <a:rPr lang="en-US" dirty="0">
                <a:hlinkClick r:id="rId3"/>
              </a:rPr>
              <a:t>Chart Configuration Vignette</a:t>
            </a:r>
            <a:endParaRPr lang="en-US" dirty="0"/>
          </a:p>
          <a:p>
            <a:r>
              <a:rPr lang="en-US" u="sng" dirty="0"/>
              <a:t>Meta</a:t>
            </a:r>
            <a:r>
              <a:rPr lang="en-US" dirty="0"/>
              <a:t> – Metadata table with information about key data columns/fields used in charts. Saved as `</a:t>
            </a:r>
            <a:r>
              <a:rPr lang="en-US" dirty="0" err="1"/>
              <a:t>safetyGraphics</a:t>
            </a:r>
            <a:r>
              <a:rPr lang="en-US" dirty="0"/>
              <a:t>::meta`</a:t>
            </a:r>
          </a:p>
          <a:p>
            <a:pPr lvl="1"/>
            <a:r>
              <a:rPr lang="en-US" dirty="0"/>
              <a:t>Determines which data domains are included in the app</a:t>
            </a:r>
          </a:p>
          <a:p>
            <a:pPr lvl="1"/>
            <a:r>
              <a:rPr lang="en-US" dirty="0"/>
              <a:t>Populates mapping tab in shiny app </a:t>
            </a:r>
          </a:p>
          <a:p>
            <a:pPr lvl="2"/>
            <a:r>
              <a:rPr lang="en-US" dirty="0"/>
              <a:t>`labs`, `dm` and `</a:t>
            </a:r>
            <a:r>
              <a:rPr lang="en-US" dirty="0" err="1"/>
              <a:t>aes`</a:t>
            </a:r>
            <a:r>
              <a:rPr lang="en-US" dirty="0"/>
              <a:t> domains included by default</a:t>
            </a:r>
          </a:p>
          <a:p>
            <a:pPr lvl="2"/>
            <a:r>
              <a:rPr lang="en-US" dirty="0"/>
              <a:t>New domains are added when found in `meta`</a:t>
            </a:r>
          </a:p>
          <a:p>
            <a:pPr lvl="1"/>
            <a:endParaRPr lang="en-US" dirty="0"/>
          </a:p>
          <a:p>
            <a:pPr lvl="1"/>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
        <p:nvSpPr>
          <p:cNvPr id="4" name="Rectangle 3">
            <a:extLst>
              <a:ext uri="{FF2B5EF4-FFF2-40B4-BE49-F238E27FC236}">
                <a16:creationId xmlns:a16="http://schemas.microsoft.com/office/drawing/2014/main" id="{7DA148E9-3632-FD43-BF41-2E041BA0C76C}"/>
              </a:ext>
            </a:extLst>
          </p:cNvPr>
          <p:cNvSpPr/>
          <p:nvPr/>
        </p:nvSpPr>
        <p:spPr>
          <a:xfrm>
            <a:off x="777600" y="3699275"/>
            <a:ext cx="9914400" cy="3054324"/>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24396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F8C-5625-3F4F-84D0-048E9320648F}"/>
              </a:ext>
            </a:extLst>
          </p:cNvPr>
          <p:cNvSpPr>
            <a:spLocks noGrp="1"/>
          </p:cNvSpPr>
          <p:nvPr>
            <p:ph type="title"/>
          </p:nvPr>
        </p:nvSpPr>
        <p:spPr>
          <a:xfrm>
            <a:off x="442200" y="105925"/>
            <a:ext cx="10515600" cy="1325563"/>
          </a:xfrm>
        </p:spPr>
        <p:txBody>
          <a:bodyPr/>
          <a:lstStyle/>
          <a:p>
            <a:r>
              <a:rPr lang="en-US" dirty="0"/>
              <a:t>Default Metadata</a:t>
            </a:r>
          </a:p>
        </p:txBody>
      </p:sp>
      <p:pic>
        <p:nvPicPr>
          <p:cNvPr id="7" name="Picture 6">
            <a:extLst>
              <a:ext uri="{FF2B5EF4-FFF2-40B4-BE49-F238E27FC236}">
                <a16:creationId xmlns:a16="http://schemas.microsoft.com/office/drawing/2014/main" id="{1D0F151D-F27E-174B-9E25-B9D79B4D615B}"/>
              </a:ext>
            </a:extLst>
          </p:cNvPr>
          <p:cNvPicPr>
            <a:picLocks noChangeAspect="1"/>
          </p:cNvPicPr>
          <p:nvPr/>
        </p:nvPicPr>
        <p:blipFill>
          <a:blip r:embed="rId3"/>
          <a:stretch>
            <a:fillRect/>
          </a:stretch>
        </p:blipFill>
        <p:spPr>
          <a:xfrm>
            <a:off x="1568163" y="1118178"/>
            <a:ext cx="8403838" cy="5559821"/>
          </a:xfrm>
          <a:prstGeom prst="rect">
            <a:avLst/>
          </a:prstGeom>
        </p:spPr>
      </p:pic>
    </p:spTree>
    <p:extLst>
      <p:ext uri="{BB962C8B-B14F-4D97-AF65-F5344CB8AC3E}">
        <p14:creationId xmlns:p14="http://schemas.microsoft.com/office/powerpoint/2010/main" val="42285182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AB66A-6512-8C4C-B1A8-4585C79D8D87}"/>
              </a:ext>
            </a:extLst>
          </p:cNvPr>
          <p:cNvSpPr>
            <a:spLocks noGrp="1"/>
          </p:cNvSpPr>
          <p:nvPr>
            <p:ph type="title"/>
          </p:nvPr>
        </p:nvSpPr>
        <p:spPr/>
        <p:txBody>
          <a:bodyPr>
            <a:normAutofit/>
          </a:bodyPr>
          <a:lstStyle/>
          <a:p>
            <a:r>
              <a:rPr lang="en-US" sz="2800" dirty="0"/>
              <a:t>?</a:t>
            </a:r>
            <a:r>
              <a:rPr lang="en-US" sz="2800" dirty="0" err="1"/>
              <a:t>safetyGraphics</a:t>
            </a:r>
            <a:r>
              <a:rPr lang="en-US" sz="2800" dirty="0"/>
              <a:t>::meta</a:t>
            </a:r>
            <a:br>
              <a:rPr lang="en-US" dirty="0"/>
            </a:br>
            <a:r>
              <a:rPr lang="en-US" dirty="0"/>
              <a:t>Metadata Column Definitions </a:t>
            </a:r>
          </a:p>
        </p:txBody>
      </p:sp>
      <p:pic>
        <p:nvPicPr>
          <p:cNvPr id="4" name="Picture 3">
            <a:extLst>
              <a:ext uri="{FF2B5EF4-FFF2-40B4-BE49-F238E27FC236}">
                <a16:creationId xmlns:a16="http://schemas.microsoft.com/office/drawing/2014/main" id="{22F83BCA-F742-7043-9C4A-7AEDF59ED46F}"/>
              </a:ext>
            </a:extLst>
          </p:cNvPr>
          <p:cNvPicPr>
            <a:picLocks noChangeAspect="1"/>
          </p:cNvPicPr>
          <p:nvPr/>
        </p:nvPicPr>
        <p:blipFill>
          <a:blip r:embed="rId3"/>
          <a:stretch>
            <a:fillRect/>
          </a:stretch>
        </p:blipFill>
        <p:spPr>
          <a:xfrm>
            <a:off x="2419200" y="1625330"/>
            <a:ext cx="5891332" cy="4807869"/>
          </a:xfrm>
          <a:prstGeom prst="rect">
            <a:avLst/>
          </a:prstGeom>
        </p:spPr>
      </p:pic>
    </p:spTree>
    <p:extLst>
      <p:ext uri="{BB962C8B-B14F-4D97-AF65-F5344CB8AC3E}">
        <p14:creationId xmlns:p14="http://schemas.microsoft.com/office/powerpoint/2010/main" val="3547539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5AD6-903A-0B46-AAE9-B03586300662}"/>
              </a:ext>
            </a:extLst>
          </p:cNvPr>
          <p:cNvSpPr>
            <a:spLocks noGrp="1"/>
          </p:cNvSpPr>
          <p:nvPr>
            <p:ph type="title"/>
          </p:nvPr>
        </p:nvSpPr>
        <p:spPr/>
        <p:txBody>
          <a:bodyPr/>
          <a:lstStyle/>
          <a:p>
            <a:r>
              <a:rPr lang="en-US" dirty="0"/>
              <a:t>Creating a Chart in a Custom Domains</a:t>
            </a:r>
          </a:p>
        </p:txBody>
      </p:sp>
      <p:sp>
        <p:nvSpPr>
          <p:cNvPr id="4" name="TextBox 3">
            <a:extLst>
              <a:ext uri="{FF2B5EF4-FFF2-40B4-BE49-F238E27FC236}">
                <a16:creationId xmlns:a16="http://schemas.microsoft.com/office/drawing/2014/main" id="{6D381B0B-A10C-674F-BFE8-A6BD1565F3FA}"/>
              </a:ext>
            </a:extLst>
          </p:cNvPr>
          <p:cNvSpPr txBox="1"/>
          <p:nvPr/>
        </p:nvSpPr>
        <p:spPr>
          <a:xfrm>
            <a:off x="7215374" y="1525953"/>
            <a:ext cx="4712999" cy="1477328"/>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err="1">
                <a:solidFill>
                  <a:srgbClr val="9CDCFE"/>
                </a:solidFill>
                <a:latin typeface="Menlo" panose="020B0609030804020204" pitchFamily="49" charset="0"/>
              </a:rPr>
              <a:t>safetyGraphicsApp</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meta</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ecg_meta</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charts</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ecg_chart</a:t>
            </a:r>
            <a:r>
              <a:rPr lang="en-US" dirty="0">
                <a:solidFill>
                  <a:srgbClr val="D4D4D4"/>
                </a:solidFill>
                <a:latin typeface="Menlo" panose="020B0609030804020204" pitchFamily="49" charset="0"/>
              </a:rPr>
              <a:t>,</a:t>
            </a:r>
          </a:p>
          <a:p>
            <a:r>
              <a:rPr lang="en-US" dirty="0">
                <a:solidFill>
                  <a:srgbClr val="9CDCFE"/>
                </a:solidFill>
                <a:latin typeface="Menlo" panose="020B0609030804020204" pitchFamily="49" charset="0"/>
              </a:rPr>
              <a:t>  </a:t>
            </a:r>
            <a:r>
              <a:rPr lang="en-US" dirty="0" err="1">
                <a:solidFill>
                  <a:srgbClr val="9CDCFE"/>
                </a:solidFill>
                <a:latin typeface="Menlo" panose="020B0609030804020204" pitchFamily="49" charset="0"/>
              </a:rPr>
              <a:t>domainData</a:t>
            </a:r>
            <a:r>
              <a:rPr lang="en-US" dirty="0">
                <a:solidFill>
                  <a:srgbClr val="D4D4D4"/>
                </a:solidFill>
                <a:latin typeface="Menlo" panose="020B0609030804020204" pitchFamily="49" charset="0"/>
              </a:rPr>
              <a:t>=</a:t>
            </a:r>
            <a:r>
              <a:rPr lang="en-US" dirty="0">
                <a:solidFill>
                  <a:srgbClr val="569CD6"/>
                </a:solidFill>
                <a:latin typeface="Menlo" panose="020B0609030804020204" pitchFamily="49" charset="0"/>
              </a:rPr>
              <a:t>list</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ecg</a:t>
            </a:r>
            <a:r>
              <a:rPr lang="en-US" dirty="0">
                <a:solidFill>
                  <a:srgbClr val="9CDCFE"/>
                </a:solidFill>
                <a:latin typeface="Menlo" panose="020B0609030804020204" pitchFamily="49" charset="0"/>
              </a:rPr>
              <a:t>=</a:t>
            </a:r>
            <a:r>
              <a:rPr lang="en-US" dirty="0" err="1">
                <a:solidFill>
                  <a:srgbClr val="9CDCFE"/>
                </a:solidFill>
                <a:latin typeface="Menlo" panose="020B0609030804020204" pitchFamily="49" charset="0"/>
              </a:rPr>
              <a:t>adeg</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p>
        </p:txBody>
      </p:sp>
      <p:sp>
        <p:nvSpPr>
          <p:cNvPr id="5" name="TextBox 4">
            <a:extLst>
              <a:ext uri="{FF2B5EF4-FFF2-40B4-BE49-F238E27FC236}">
                <a16:creationId xmlns:a16="http://schemas.microsoft.com/office/drawing/2014/main" id="{0F620FFA-555E-944A-A7B5-787AB1198AE3}"/>
              </a:ext>
            </a:extLst>
          </p:cNvPr>
          <p:cNvSpPr txBox="1"/>
          <p:nvPr/>
        </p:nvSpPr>
        <p:spPr>
          <a:xfrm>
            <a:off x="10074655" y="1781507"/>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1</a:t>
            </a:r>
          </a:p>
        </p:txBody>
      </p:sp>
      <p:sp>
        <p:nvSpPr>
          <p:cNvPr id="6" name="TextBox 5">
            <a:extLst>
              <a:ext uri="{FF2B5EF4-FFF2-40B4-BE49-F238E27FC236}">
                <a16:creationId xmlns:a16="http://schemas.microsoft.com/office/drawing/2014/main" id="{6C669D32-1BFC-274C-B59F-A2AEC5DEE123}"/>
              </a:ext>
            </a:extLst>
          </p:cNvPr>
          <p:cNvSpPr txBox="1"/>
          <p:nvPr/>
        </p:nvSpPr>
        <p:spPr>
          <a:xfrm>
            <a:off x="10600311" y="2089284"/>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2</a:t>
            </a:r>
          </a:p>
        </p:txBody>
      </p:sp>
      <p:sp>
        <p:nvSpPr>
          <p:cNvPr id="7" name="TextBox 6">
            <a:extLst>
              <a:ext uri="{FF2B5EF4-FFF2-40B4-BE49-F238E27FC236}">
                <a16:creationId xmlns:a16="http://schemas.microsoft.com/office/drawing/2014/main" id="{EA3A0F72-429B-B047-B489-A24D627ABF00}"/>
              </a:ext>
            </a:extLst>
          </p:cNvPr>
          <p:cNvSpPr txBox="1"/>
          <p:nvPr/>
        </p:nvSpPr>
        <p:spPr>
          <a:xfrm>
            <a:off x="11370674" y="2431907"/>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3</a:t>
            </a:r>
          </a:p>
        </p:txBody>
      </p:sp>
      <p:sp>
        <p:nvSpPr>
          <p:cNvPr id="12" name="TextBox 11">
            <a:extLst>
              <a:ext uri="{FF2B5EF4-FFF2-40B4-BE49-F238E27FC236}">
                <a16:creationId xmlns:a16="http://schemas.microsoft.com/office/drawing/2014/main" id="{26D58593-70C2-B045-8B38-CA2358E82A35}"/>
              </a:ext>
            </a:extLst>
          </p:cNvPr>
          <p:cNvSpPr txBox="1"/>
          <p:nvPr/>
        </p:nvSpPr>
        <p:spPr>
          <a:xfrm>
            <a:off x="590361" y="1559213"/>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1</a:t>
            </a:r>
          </a:p>
        </p:txBody>
      </p:sp>
      <p:sp>
        <p:nvSpPr>
          <p:cNvPr id="13" name="TextBox 12">
            <a:extLst>
              <a:ext uri="{FF2B5EF4-FFF2-40B4-BE49-F238E27FC236}">
                <a16:creationId xmlns:a16="http://schemas.microsoft.com/office/drawing/2014/main" id="{ACB85EB6-C370-B849-81C8-81C6B5078317}"/>
              </a:ext>
            </a:extLst>
          </p:cNvPr>
          <p:cNvSpPr txBox="1"/>
          <p:nvPr/>
        </p:nvSpPr>
        <p:spPr>
          <a:xfrm>
            <a:off x="611961" y="3916596"/>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2</a:t>
            </a:r>
          </a:p>
        </p:txBody>
      </p:sp>
      <p:sp>
        <p:nvSpPr>
          <p:cNvPr id="14" name="TextBox 13">
            <a:extLst>
              <a:ext uri="{FF2B5EF4-FFF2-40B4-BE49-F238E27FC236}">
                <a16:creationId xmlns:a16="http://schemas.microsoft.com/office/drawing/2014/main" id="{E15DEE81-414C-B248-A877-0CECCBEA3F7A}"/>
              </a:ext>
            </a:extLst>
          </p:cNvPr>
          <p:cNvSpPr txBox="1"/>
          <p:nvPr/>
        </p:nvSpPr>
        <p:spPr>
          <a:xfrm>
            <a:off x="590361" y="5966202"/>
            <a:ext cx="276038"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3</a:t>
            </a:r>
          </a:p>
        </p:txBody>
      </p:sp>
      <p:pic>
        <p:nvPicPr>
          <p:cNvPr id="15" name="Picture 14">
            <a:extLst>
              <a:ext uri="{FF2B5EF4-FFF2-40B4-BE49-F238E27FC236}">
                <a16:creationId xmlns:a16="http://schemas.microsoft.com/office/drawing/2014/main" id="{65EAB15F-B813-AE4C-A82C-BE3A98F5E3BE}"/>
              </a:ext>
            </a:extLst>
          </p:cNvPr>
          <p:cNvPicPr>
            <a:picLocks noChangeAspect="1"/>
          </p:cNvPicPr>
          <p:nvPr/>
        </p:nvPicPr>
        <p:blipFill>
          <a:blip r:embed="rId3"/>
          <a:stretch>
            <a:fillRect/>
          </a:stretch>
        </p:blipFill>
        <p:spPr>
          <a:xfrm>
            <a:off x="952800" y="2057507"/>
            <a:ext cx="6096000" cy="1611327"/>
          </a:xfrm>
          <a:prstGeom prst="rect">
            <a:avLst/>
          </a:prstGeom>
        </p:spPr>
      </p:pic>
      <p:pic>
        <p:nvPicPr>
          <p:cNvPr id="16" name="Picture 15">
            <a:extLst>
              <a:ext uri="{FF2B5EF4-FFF2-40B4-BE49-F238E27FC236}">
                <a16:creationId xmlns:a16="http://schemas.microsoft.com/office/drawing/2014/main" id="{661AE318-8D26-1747-BDE9-04A1006F148D}"/>
              </a:ext>
            </a:extLst>
          </p:cNvPr>
          <p:cNvPicPr>
            <a:picLocks noChangeAspect="1"/>
          </p:cNvPicPr>
          <p:nvPr/>
        </p:nvPicPr>
        <p:blipFill>
          <a:blip r:embed="rId4"/>
          <a:stretch>
            <a:fillRect/>
          </a:stretch>
        </p:blipFill>
        <p:spPr>
          <a:xfrm>
            <a:off x="1004774" y="4237063"/>
            <a:ext cx="2706775" cy="1611327"/>
          </a:xfrm>
          <a:prstGeom prst="rect">
            <a:avLst/>
          </a:prstGeom>
        </p:spPr>
      </p:pic>
      <p:sp>
        <p:nvSpPr>
          <p:cNvPr id="18" name="TextBox 17">
            <a:extLst>
              <a:ext uri="{FF2B5EF4-FFF2-40B4-BE49-F238E27FC236}">
                <a16:creationId xmlns:a16="http://schemas.microsoft.com/office/drawing/2014/main" id="{421D03AF-CA62-4146-B63A-319D4CF554D4}"/>
              </a:ext>
            </a:extLst>
          </p:cNvPr>
          <p:cNvSpPr txBox="1"/>
          <p:nvPr/>
        </p:nvSpPr>
        <p:spPr>
          <a:xfrm>
            <a:off x="1004774" y="3855041"/>
            <a:ext cx="6094800" cy="369332"/>
          </a:xfrm>
          <a:prstGeom prst="rect">
            <a:avLst/>
          </a:prstGeom>
          <a:noFill/>
        </p:spPr>
        <p:txBody>
          <a:bodyPr wrap="square">
            <a:spAutoFit/>
          </a:bodyPr>
          <a:lstStyle/>
          <a:p>
            <a:pPr marL="0" indent="0">
              <a:buNone/>
            </a:pPr>
            <a:r>
              <a:rPr lang="en-US" dirty="0"/>
              <a:t>Define a chart using the new domain</a:t>
            </a:r>
          </a:p>
        </p:txBody>
      </p:sp>
      <p:sp>
        <p:nvSpPr>
          <p:cNvPr id="20" name="TextBox 19">
            <a:extLst>
              <a:ext uri="{FF2B5EF4-FFF2-40B4-BE49-F238E27FC236}">
                <a16:creationId xmlns:a16="http://schemas.microsoft.com/office/drawing/2014/main" id="{A8245B92-1DE1-9A4C-A765-2A2D73D9EC29}"/>
              </a:ext>
            </a:extLst>
          </p:cNvPr>
          <p:cNvSpPr txBox="1"/>
          <p:nvPr/>
        </p:nvSpPr>
        <p:spPr>
          <a:xfrm>
            <a:off x="1004774" y="1525953"/>
            <a:ext cx="6094800" cy="369332"/>
          </a:xfrm>
          <a:prstGeom prst="rect">
            <a:avLst/>
          </a:prstGeom>
          <a:noFill/>
        </p:spPr>
        <p:txBody>
          <a:bodyPr wrap="square">
            <a:spAutoFit/>
          </a:bodyPr>
          <a:lstStyle/>
          <a:p>
            <a:pPr marL="0" indent="0">
              <a:buNone/>
            </a:pPr>
            <a:r>
              <a:rPr lang="en-US" dirty="0"/>
              <a:t>Create metadata for new domain  </a:t>
            </a:r>
          </a:p>
        </p:txBody>
      </p:sp>
      <p:sp>
        <p:nvSpPr>
          <p:cNvPr id="24" name="TextBox 23">
            <a:extLst>
              <a:ext uri="{FF2B5EF4-FFF2-40B4-BE49-F238E27FC236}">
                <a16:creationId xmlns:a16="http://schemas.microsoft.com/office/drawing/2014/main" id="{EB823C45-72D5-5A4A-94C1-7053BB289874}"/>
              </a:ext>
            </a:extLst>
          </p:cNvPr>
          <p:cNvSpPr txBox="1"/>
          <p:nvPr/>
        </p:nvSpPr>
        <p:spPr>
          <a:xfrm>
            <a:off x="952800" y="6317586"/>
            <a:ext cx="6094800" cy="230832"/>
          </a:xfrm>
          <a:prstGeom prst="rect">
            <a:avLst/>
          </a:prstGeom>
          <a:solidFill>
            <a:schemeClr val="tx1"/>
          </a:solidFill>
        </p:spPr>
        <p:txBody>
          <a:bodyPr wrap="square">
            <a:spAutoFit/>
          </a:bodyPr>
          <a:lstStyle/>
          <a:p>
            <a:r>
              <a:rPr lang="en-US" sz="900" b="0" dirty="0" err="1">
                <a:solidFill>
                  <a:srgbClr val="9CDCFE"/>
                </a:solidFill>
                <a:effectLst/>
                <a:latin typeface="Menlo" panose="020B0609030804020204" pitchFamily="49" charset="0"/>
              </a:rPr>
              <a:t>adeg</a:t>
            </a:r>
            <a:r>
              <a:rPr lang="en-US" sz="900" b="0" dirty="0">
                <a:solidFill>
                  <a:srgbClr val="D4D4D4"/>
                </a:solidFill>
                <a:effectLst/>
                <a:latin typeface="Menlo" panose="020B0609030804020204" pitchFamily="49" charset="0"/>
              </a:rPr>
              <a:t> &lt;- </a:t>
            </a:r>
            <a:r>
              <a:rPr lang="en-US" sz="900" b="0" dirty="0" err="1">
                <a:solidFill>
                  <a:srgbClr val="D4D4D4"/>
                </a:solidFill>
                <a:effectLst/>
                <a:latin typeface="Menlo" panose="020B0609030804020204" pitchFamily="49" charset="0"/>
              </a:rPr>
              <a:t>readr</a:t>
            </a:r>
            <a:r>
              <a:rPr lang="en-US" sz="900" b="0" dirty="0">
                <a:solidFill>
                  <a:srgbClr val="569CD6"/>
                </a:solidFill>
                <a:effectLst/>
                <a:latin typeface="Menlo" panose="020B0609030804020204" pitchFamily="49" charset="0"/>
              </a:rPr>
              <a:t>::</a:t>
            </a:r>
            <a:r>
              <a:rPr lang="en-US" sz="900" b="0" dirty="0" err="1">
                <a:solidFill>
                  <a:srgbClr val="9CDCFE"/>
                </a:solidFill>
                <a:effectLst/>
                <a:latin typeface="Menlo" panose="020B0609030804020204" pitchFamily="49" charset="0"/>
              </a:rPr>
              <a:t>read_csv</a:t>
            </a:r>
            <a:r>
              <a:rPr lang="en-US" sz="900" b="0" dirty="0">
                <a:solidFill>
                  <a:srgbClr val="D4D4D4"/>
                </a:solidFill>
                <a:effectLst/>
                <a:latin typeface="Menlo" panose="020B0609030804020204" pitchFamily="49" charset="0"/>
              </a:rPr>
              <a:t>(</a:t>
            </a:r>
            <a:r>
              <a:rPr lang="en-US" sz="900" b="0" dirty="0">
                <a:solidFill>
                  <a:srgbClr val="CE9178"/>
                </a:solidFill>
                <a:effectLst/>
                <a:latin typeface="Menlo" panose="020B0609030804020204" pitchFamily="49" charset="0"/>
              </a:rPr>
              <a:t>"https://</a:t>
            </a:r>
            <a:r>
              <a:rPr lang="en-US" sz="900" b="0" dirty="0" err="1">
                <a:solidFill>
                  <a:srgbClr val="CE9178"/>
                </a:solidFill>
                <a:effectLst/>
                <a:latin typeface="Menlo" panose="020B0609030804020204" pitchFamily="49" charset="0"/>
              </a:rPr>
              <a:t>physionet.org</a:t>
            </a:r>
            <a:r>
              <a:rPr lang="en-US" sz="900" b="0" dirty="0">
                <a:solidFill>
                  <a:srgbClr val="CE9178"/>
                </a:solidFill>
                <a:effectLst/>
                <a:latin typeface="Menlo" panose="020B0609030804020204" pitchFamily="49" charset="0"/>
              </a:rPr>
              <a:t>/files/</a:t>
            </a:r>
            <a:r>
              <a:rPr lang="en-US" sz="900" b="0" dirty="0" err="1">
                <a:solidFill>
                  <a:srgbClr val="CE9178"/>
                </a:solidFill>
                <a:effectLst/>
                <a:latin typeface="Menlo" panose="020B0609030804020204" pitchFamily="49" charset="0"/>
              </a:rPr>
              <a:t>ecgcipa</a:t>
            </a:r>
            <a:r>
              <a:rPr lang="en-US" sz="900" b="0" dirty="0">
                <a:solidFill>
                  <a:srgbClr val="CE9178"/>
                </a:solidFill>
                <a:effectLst/>
                <a:latin typeface="Menlo" panose="020B0609030804020204" pitchFamily="49" charset="0"/>
              </a:rPr>
              <a:t>/1.0.0/</a:t>
            </a:r>
            <a:r>
              <a:rPr lang="en-US" sz="900" b="0" dirty="0" err="1">
                <a:solidFill>
                  <a:srgbClr val="CE9178"/>
                </a:solidFill>
                <a:effectLst/>
                <a:latin typeface="Menlo" panose="020B0609030804020204" pitchFamily="49" charset="0"/>
              </a:rPr>
              <a:t>adeg.csv?download</a:t>
            </a:r>
            <a:r>
              <a:rPr lang="en-US" sz="900" b="0" dirty="0">
                <a:solidFill>
                  <a:srgbClr val="CE9178"/>
                </a:solidFill>
                <a:effectLst/>
                <a:latin typeface="Menlo" panose="020B0609030804020204" pitchFamily="49" charset="0"/>
              </a:rPr>
              <a:t>"</a:t>
            </a:r>
            <a:r>
              <a:rPr lang="en-US" sz="900" b="0" dirty="0">
                <a:solidFill>
                  <a:srgbClr val="D4D4D4"/>
                </a:solidFill>
                <a:effectLst/>
                <a:latin typeface="Menlo" panose="020B0609030804020204" pitchFamily="49" charset="0"/>
              </a:rPr>
              <a:t>)</a:t>
            </a:r>
          </a:p>
        </p:txBody>
      </p:sp>
      <p:sp>
        <p:nvSpPr>
          <p:cNvPr id="27" name="TextBox 26">
            <a:extLst>
              <a:ext uri="{FF2B5EF4-FFF2-40B4-BE49-F238E27FC236}">
                <a16:creationId xmlns:a16="http://schemas.microsoft.com/office/drawing/2014/main" id="{7C9EFB08-F6E6-1C4C-B934-516328A81EB2}"/>
              </a:ext>
            </a:extLst>
          </p:cNvPr>
          <p:cNvSpPr txBox="1"/>
          <p:nvPr/>
        </p:nvSpPr>
        <p:spPr>
          <a:xfrm>
            <a:off x="952800" y="5898322"/>
            <a:ext cx="6094800" cy="369332"/>
          </a:xfrm>
          <a:prstGeom prst="rect">
            <a:avLst/>
          </a:prstGeom>
          <a:noFill/>
        </p:spPr>
        <p:txBody>
          <a:bodyPr wrap="square">
            <a:spAutoFit/>
          </a:bodyPr>
          <a:lstStyle/>
          <a:p>
            <a:pPr marL="0" indent="0">
              <a:buNone/>
            </a:pPr>
            <a:r>
              <a:rPr lang="en-US" dirty="0"/>
              <a:t>Load data for the new domain</a:t>
            </a:r>
          </a:p>
        </p:txBody>
      </p:sp>
    </p:spTree>
    <p:extLst>
      <p:ext uri="{BB962C8B-B14F-4D97-AF65-F5344CB8AC3E}">
        <p14:creationId xmlns:p14="http://schemas.microsoft.com/office/powerpoint/2010/main" val="3036544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AEDA3-26CE-4941-B25A-29AE4B8852C3}"/>
              </a:ext>
            </a:extLst>
          </p:cNvPr>
          <p:cNvSpPr>
            <a:spLocks noGrp="1"/>
          </p:cNvSpPr>
          <p:nvPr>
            <p:ph type="title"/>
          </p:nvPr>
        </p:nvSpPr>
        <p:spPr/>
        <p:txBody>
          <a:bodyPr/>
          <a:lstStyle/>
          <a:p>
            <a:r>
              <a:rPr lang="en-US" dirty="0"/>
              <a:t>Appendix – Shiny Modules</a:t>
            </a:r>
          </a:p>
        </p:txBody>
      </p:sp>
      <p:sp>
        <p:nvSpPr>
          <p:cNvPr id="3" name="Text Placeholder 2">
            <a:extLst>
              <a:ext uri="{FF2B5EF4-FFF2-40B4-BE49-F238E27FC236}">
                <a16:creationId xmlns:a16="http://schemas.microsoft.com/office/drawing/2014/main" id="{BD06C25E-8BF1-FE47-B73B-492CE56BAA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771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37</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7" name="Rectangle 6">
            <a:extLst>
              <a:ext uri="{FF2B5EF4-FFF2-40B4-BE49-F238E27FC236}">
                <a16:creationId xmlns:a16="http://schemas.microsoft.com/office/drawing/2014/main" id="{1471A48D-0FAD-7D42-9D63-C24F1D03F577}"/>
              </a:ext>
            </a:extLst>
          </p:cNvPr>
          <p:cNvSpPr/>
          <p:nvPr/>
        </p:nvSpPr>
        <p:spPr>
          <a:xfrm>
            <a:off x="2402017" y="1554479"/>
            <a:ext cx="7321103" cy="4891009"/>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AA486AD-00FD-0B4D-BDC7-EB38DC509784}"/>
              </a:ext>
            </a:extLst>
          </p:cNvPr>
          <p:cNvSpPr txBox="1"/>
          <p:nvPr/>
        </p:nvSpPr>
        <p:spPr>
          <a:xfrm>
            <a:off x="4040189" y="1307677"/>
            <a:ext cx="4320413"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1 Mapping Tab Module</a:t>
            </a:r>
          </a:p>
        </p:txBody>
      </p:sp>
    </p:spTree>
    <p:extLst>
      <p:ext uri="{BB962C8B-B14F-4D97-AF65-F5344CB8AC3E}">
        <p14:creationId xmlns:p14="http://schemas.microsoft.com/office/powerpoint/2010/main" val="3521508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38</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11" name="Rectangle 10">
            <a:extLst>
              <a:ext uri="{FF2B5EF4-FFF2-40B4-BE49-F238E27FC236}">
                <a16:creationId xmlns:a16="http://schemas.microsoft.com/office/drawing/2014/main" id="{0442737D-D1BB-4745-B6DF-D0A7349C3583}"/>
              </a:ext>
            </a:extLst>
          </p:cNvPr>
          <p:cNvSpPr/>
          <p:nvPr/>
        </p:nvSpPr>
        <p:spPr>
          <a:xfrm>
            <a:off x="2402017" y="1554479"/>
            <a:ext cx="2398583" cy="4891009"/>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F5EC054-7AA0-7143-8077-01178705C3DB}"/>
              </a:ext>
            </a:extLst>
          </p:cNvPr>
          <p:cNvSpPr/>
          <p:nvPr/>
        </p:nvSpPr>
        <p:spPr>
          <a:xfrm>
            <a:off x="4800600" y="1554479"/>
            <a:ext cx="2398583" cy="4891009"/>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6CE897-E2C9-FD43-B6C7-7BFBC5BA9F3A}"/>
              </a:ext>
            </a:extLst>
          </p:cNvPr>
          <p:cNvSpPr/>
          <p:nvPr/>
        </p:nvSpPr>
        <p:spPr>
          <a:xfrm>
            <a:off x="7199183" y="1554479"/>
            <a:ext cx="2398583" cy="283464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B21C292A-44A9-0944-BF3C-DE8839ABA77B}"/>
              </a:ext>
            </a:extLst>
          </p:cNvPr>
          <p:cNvSpPr txBox="1"/>
          <p:nvPr/>
        </p:nvSpPr>
        <p:spPr>
          <a:xfrm>
            <a:off x="4452814" y="1262090"/>
            <a:ext cx="3600666"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3 Domain Modules</a:t>
            </a:r>
          </a:p>
        </p:txBody>
      </p:sp>
    </p:spTree>
    <p:extLst>
      <p:ext uri="{BB962C8B-B14F-4D97-AF65-F5344CB8AC3E}">
        <p14:creationId xmlns:p14="http://schemas.microsoft.com/office/powerpoint/2010/main" val="2808697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39</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11" name="Rectangle 10">
            <a:extLst>
              <a:ext uri="{FF2B5EF4-FFF2-40B4-BE49-F238E27FC236}">
                <a16:creationId xmlns:a16="http://schemas.microsoft.com/office/drawing/2014/main" id="{0442737D-D1BB-4745-B6DF-D0A7349C3583}"/>
              </a:ext>
            </a:extLst>
          </p:cNvPr>
          <p:cNvSpPr/>
          <p:nvPr/>
        </p:nvSpPr>
        <p:spPr>
          <a:xfrm>
            <a:off x="2402017" y="2047813"/>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B21C292A-44A9-0944-BF3C-DE8839ABA77B}"/>
              </a:ext>
            </a:extLst>
          </p:cNvPr>
          <p:cNvSpPr txBox="1"/>
          <p:nvPr/>
        </p:nvSpPr>
        <p:spPr>
          <a:xfrm>
            <a:off x="4452814" y="1262090"/>
            <a:ext cx="3828292"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14 Column Modules</a:t>
            </a:r>
          </a:p>
        </p:txBody>
      </p:sp>
      <p:sp>
        <p:nvSpPr>
          <p:cNvPr id="12" name="Rectangle 11">
            <a:extLst>
              <a:ext uri="{FF2B5EF4-FFF2-40B4-BE49-F238E27FC236}">
                <a16:creationId xmlns:a16="http://schemas.microsoft.com/office/drawing/2014/main" id="{88E9738D-C3F6-AD4B-941A-19AE576CAC44}"/>
              </a:ext>
            </a:extLst>
          </p:cNvPr>
          <p:cNvSpPr/>
          <p:nvPr/>
        </p:nvSpPr>
        <p:spPr>
          <a:xfrm>
            <a:off x="2402016" y="2565976"/>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E91EBC7-9CCC-F946-9BFC-C24DE41B8F70}"/>
              </a:ext>
            </a:extLst>
          </p:cNvPr>
          <p:cNvSpPr/>
          <p:nvPr/>
        </p:nvSpPr>
        <p:spPr>
          <a:xfrm>
            <a:off x="2402016" y="3096123"/>
            <a:ext cx="2398583" cy="53976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A446126-8841-7845-85E9-EC1E6FEFF11D}"/>
              </a:ext>
            </a:extLst>
          </p:cNvPr>
          <p:cNvSpPr/>
          <p:nvPr/>
        </p:nvSpPr>
        <p:spPr>
          <a:xfrm>
            <a:off x="2402015" y="3643093"/>
            <a:ext cx="2398583" cy="535778"/>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D5E9C07-3A60-914A-8194-80903BDC709C}"/>
              </a:ext>
            </a:extLst>
          </p:cNvPr>
          <p:cNvSpPr/>
          <p:nvPr/>
        </p:nvSpPr>
        <p:spPr>
          <a:xfrm>
            <a:off x="2402015" y="418495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D00596C-F321-5846-B273-F28490BBD67E}"/>
              </a:ext>
            </a:extLst>
          </p:cNvPr>
          <p:cNvSpPr/>
          <p:nvPr/>
        </p:nvSpPr>
        <p:spPr>
          <a:xfrm>
            <a:off x="2402015" y="473368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3FF862-8DEC-F94B-8C2F-1298C78365AE}"/>
              </a:ext>
            </a:extLst>
          </p:cNvPr>
          <p:cNvSpPr/>
          <p:nvPr/>
        </p:nvSpPr>
        <p:spPr>
          <a:xfrm>
            <a:off x="2402014" y="529781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D301AB6-9519-B44E-85DA-E305404A1E93}"/>
              </a:ext>
            </a:extLst>
          </p:cNvPr>
          <p:cNvSpPr/>
          <p:nvPr/>
        </p:nvSpPr>
        <p:spPr>
          <a:xfrm>
            <a:off x="2402013" y="5872863"/>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D532AED-C405-7645-88ED-52D48557D451}"/>
              </a:ext>
            </a:extLst>
          </p:cNvPr>
          <p:cNvSpPr/>
          <p:nvPr/>
        </p:nvSpPr>
        <p:spPr>
          <a:xfrm>
            <a:off x="4800597"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12899C7-F5FB-894F-9AFF-0E0860205708}"/>
              </a:ext>
            </a:extLst>
          </p:cNvPr>
          <p:cNvSpPr/>
          <p:nvPr/>
        </p:nvSpPr>
        <p:spPr>
          <a:xfrm>
            <a:off x="4800596" y="2578993"/>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416BBF7-7538-5A44-85F1-FA8AE153D32A}"/>
              </a:ext>
            </a:extLst>
          </p:cNvPr>
          <p:cNvSpPr/>
          <p:nvPr/>
        </p:nvSpPr>
        <p:spPr>
          <a:xfrm>
            <a:off x="4800596" y="3109140"/>
            <a:ext cx="2398583" cy="2776740"/>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ADDD38A8-1276-B040-8D3D-C33C32878C8D}"/>
              </a:ext>
            </a:extLst>
          </p:cNvPr>
          <p:cNvSpPr/>
          <p:nvPr/>
        </p:nvSpPr>
        <p:spPr>
          <a:xfrm>
            <a:off x="4800593" y="588588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00A4213-F0EE-AE44-99B2-DE0135064E0E}"/>
              </a:ext>
            </a:extLst>
          </p:cNvPr>
          <p:cNvSpPr/>
          <p:nvPr/>
        </p:nvSpPr>
        <p:spPr>
          <a:xfrm>
            <a:off x="7199175"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6C5980E-1A32-B44E-9EAD-E5CE236AF97C}"/>
              </a:ext>
            </a:extLst>
          </p:cNvPr>
          <p:cNvSpPr/>
          <p:nvPr/>
        </p:nvSpPr>
        <p:spPr>
          <a:xfrm>
            <a:off x="7199175" y="2592008"/>
            <a:ext cx="2398583" cy="169399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167651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C0F2-6ABB-0147-9C4F-76F65DEAE543}"/>
              </a:ext>
            </a:extLst>
          </p:cNvPr>
          <p:cNvSpPr>
            <a:spLocks noGrp="1"/>
          </p:cNvSpPr>
          <p:nvPr>
            <p:ph type="title"/>
          </p:nvPr>
        </p:nvSpPr>
        <p:spPr/>
        <p:txBody>
          <a:bodyPr/>
          <a:lstStyle/>
          <a:p>
            <a:r>
              <a:rPr lang="en-US" dirty="0"/>
              <a:t>01. Intro To </a:t>
            </a:r>
            <a:r>
              <a:rPr lang="en-US" dirty="0" err="1"/>
              <a:t>safetyGraphics</a:t>
            </a:r>
            <a:endParaRPr lang="en-US" dirty="0"/>
          </a:p>
        </p:txBody>
      </p:sp>
      <p:sp>
        <p:nvSpPr>
          <p:cNvPr id="3" name="Text Placeholder 2">
            <a:extLst>
              <a:ext uri="{FF2B5EF4-FFF2-40B4-BE49-F238E27FC236}">
                <a16:creationId xmlns:a16="http://schemas.microsoft.com/office/drawing/2014/main" id="{4211EDFE-A71F-CF4B-A4D5-83ABF5E62BBA}"/>
              </a:ext>
            </a:extLst>
          </p:cNvPr>
          <p:cNvSpPr>
            <a:spLocks noGrp="1"/>
          </p:cNvSpPr>
          <p:nvPr>
            <p:ph type="body" idx="1"/>
          </p:nvPr>
        </p:nvSpPr>
        <p:spPr/>
        <p:txBody>
          <a:bodyPr/>
          <a:lstStyle/>
          <a:p>
            <a:r>
              <a:rPr lang="en-US" dirty="0"/>
              <a:t>Quick Group Background and Technical Overview</a:t>
            </a:r>
          </a:p>
        </p:txBody>
      </p:sp>
    </p:spTree>
    <p:extLst>
      <p:ext uri="{BB962C8B-B14F-4D97-AF65-F5344CB8AC3E}">
        <p14:creationId xmlns:p14="http://schemas.microsoft.com/office/powerpoint/2010/main" val="953225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D4C74-0714-A349-9797-8FE9050E1165}"/>
              </a:ext>
            </a:extLst>
          </p:cNvPr>
          <p:cNvSpPr>
            <a:spLocks noGrp="1"/>
          </p:cNvSpPr>
          <p:nvPr>
            <p:ph type="sldNum" sz="quarter" idx="12"/>
          </p:nvPr>
        </p:nvSpPr>
        <p:spPr/>
        <p:txBody>
          <a:bodyPr/>
          <a:lstStyle/>
          <a:p>
            <a:fld id="{C4FD4C9A-A48D-894E-B229-7E62E29E9615}" type="slidenum">
              <a:rPr lang="en-US" smtClean="0"/>
              <a:t>40</a:t>
            </a:fld>
            <a:endParaRPr lang="en-US"/>
          </a:p>
        </p:txBody>
      </p:sp>
      <p:pic>
        <p:nvPicPr>
          <p:cNvPr id="5" name="Picture 4">
            <a:extLst>
              <a:ext uri="{FF2B5EF4-FFF2-40B4-BE49-F238E27FC236}">
                <a16:creationId xmlns:a16="http://schemas.microsoft.com/office/drawing/2014/main" id="{E7A3D593-FDC5-E747-8DA0-F4A0964CF3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818"/>
          <a:stretch/>
        </p:blipFill>
        <p:spPr>
          <a:xfrm>
            <a:off x="2402017" y="1152769"/>
            <a:ext cx="7443024" cy="5292720"/>
          </a:xfrm>
          <a:prstGeom prst="rect">
            <a:avLst/>
          </a:prstGeom>
          <a:ln w="28575">
            <a:noFill/>
          </a:ln>
        </p:spPr>
      </p:pic>
      <p:sp>
        <p:nvSpPr>
          <p:cNvPr id="6" name="Title 1">
            <a:extLst>
              <a:ext uri="{FF2B5EF4-FFF2-40B4-BE49-F238E27FC236}">
                <a16:creationId xmlns:a16="http://schemas.microsoft.com/office/drawing/2014/main" id="{6D0D8A2A-D1FD-E34D-A80D-1F4DB4C3A8C2}"/>
              </a:ext>
            </a:extLst>
          </p:cNvPr>
          <p:cNvSpPr txBox="1">
            <a:spLocks/>
          </p:cNvSpPr>
          <p:nvPr/>
        </p:nvSpPr>
        <p:spPr>
          <a:xfrm>
            <a:off x="680975" y="82858"/>
            <a:ext cx="10515600" cy="10699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sz="2400" dirty="0" err="1"/>
              <a:t>safetyGraphics</a:t>
            </a:r>
            <a:r>
              <a:rPr lang="en-US" sz="2400" dirty="0"/>
              <a:t> 2.0</a:t>
            </a:r>
            <a:br>
              <a:rPr lang="en-US" dirty="0"/>
            </a:br>
            <a:r>
              <a:rPr lang="en-US" dirty="0"/>
              <a:t>Multiple Data Domains</a:t>
            </a:r>
          </a:p>
        </p:txBody>
      </p:sp>
      <p:sp>
        <p:nvSpPr>
          <p:cNvPr id="11" name="Rectangle 10">
            <a:extLst>
              <a:ext uri="{FF2B5EF4-FFF2-40B4-BE49-F238E27FC236}">
                <a16:creationId xmlns:a16="http://schemas.microsoft.com/office/drawing/2014/main" id="{0442737D-D1BB-4745-B6DF-D0A7349C3583}"/>
              </a:ext>
            </a:extLst>
          </p:cNvPr>
          <p:cNvSpPr/>
          <p:nvPr/>
        </p:nvSpPr>
        <p:spPr>
          <a:xfrm>
            <a:off x="2402017" y="2047813"/>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B21C292A-44A9-0944-BF3C-DE8839ABA77B}"/>
              </a:ext>
            </a:extLst>
          </p:cNvPr>
          <p:cNvSpPr txBox="1"/>
          <p:nvPr/>
        </p:nvSpPr>
        <p:spPr>
          <a:xfrm>
            <a:off x="4452814" y="1262090"/>
            <a:ext cx="3555782"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3200" dirty="0"/>
              <a:t>20 Select Modules</a:t>
            </a:r>
          </a:p>
        </p:txBody>
      </p:sp>
      <p:sp>
        <p:nvSpPr>
          <p:cNvPr id="12" name="Rectangle 11">
            <a:extLst>
              <a:ext uri="{FF2B5EF4-FFF2-40B4-BE49-F238E27FC236}">
                <a16:creationId xmlns:a16="http://schemas.microsoft.com/office/drawing/2014/main" id="{88E9738D-C3F6-AD4B-941A-19AE576CAC44}"/>
              </a:ext>
            </a:extLst>
          </p:cNvPr>
          <p:cNvSpPr/>
          <p:nvPr/>
        </p:nvSpPr>
        <p:spPr>
          <a:xfrm>
            <a:off x="2402016" y="2565976"/>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E91EBC7-9CCC-F946-9BFC-C24DE41B8F70}"/>
              </a:ext>
            </a:extLst>
          </p:cNvPr>
          <p:cNvSpPr/>
          <p:nvPr/>
        </p:nvSpPr>
        <p:spPr>
          <a:xfrm>
            <a:off x="2402016" y="3096123"/>
            <a:ext cx="2398583" cy="53976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A446126-8841-7845-85E9-EC1E6FEFF11D}"/>
              </a:ext>
            </a:extLst>
          </p:cNvPr>
          <p:cNvSpPr/>
          <p:nvPr/>
        </p:nvSpPr>
        <p:spPr>
          <a:xfrm>
            <a:off x="2402015" y="3643093"/>
            <a:ext cx="2398583" cy="535778"/>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D5E9C07-3A60-914A-8194-80903BDC709C}"/>
              </a:ext>
            </a:extLst>
          </p:cNvPr>
          <p:cNvSpPr/>
          <p:nvPr/>
        </p:nvSpPr>
        <p:spPr>
          <a:xfrm>
            <a:off x="2402015" y="418495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D00596C-F321-5846-B273-F28490BBD67E}"/>
              </a:ext>
            </a:extLst>
          </p:cNvPr>
          <p:cNvSpPr/>
          <p:nvPr/>
        </p:nvSpPr>
        <p:spPr>
          <a:xfrm>
            <a:off x="2402015" y="473368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3FF862-8DEC-F94B-8C2F-1298C78365AE}"/>
              </a:ext>
            </a:extLst>
          </p:cNvPr>
          <p:cNvSpPr/>
          <p:nvPr/>
        </p:nvSpPr>
        <p:spPr>
          <a:xfrm>
            <a:off x="2402014" y="529781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D301AB6-9519-B44E-85DA-E305404A1E93}"/>
              </a:ext>
            </a:extLst>
          </p:cNvPr>
          <p:cNvSpPr/>
          <p:nvPr/>
        </p:nvSpPr>
        <p:spPr>
          <a:xfrm>
            <a:off x="2402013" y="5872863"/>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D532AED-C405-7645-88ED-52D48557D451}"/>
              </a:ext>
            </a:extLst>
          </p:cNvPr>
          <p:cNvSpPr/>
          <p:nvPr/>
        </p:nvSpPr>
        <p:spPr>
          <a:xfrm>
            <a:off x="4800597"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12899C7-F5FB-894F-9AFF-0E0860205708}"/>
              </a:ext>
            </a:extLst>
          </p:cNvPr>
          <p:cNvSpPr/>
          <p:nvPr/>
        </p:nvSpPr>
        <p:spPr>
          <a:xfrm>
            <a:off x="4800596" y="2578993"/>
            <a:ext cx="2398583" cy="542984"/>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ADDD38A8-1276-B040-8D3D-C33C32878C8D}"/>
              </a:ext>
            </a:extLst>
          </p:cNvPr>
          <p:cNvSpPr/>
          <p:nvPr/>
        </p:nvSpPr>
        <p:spPr>
          <a:xfrm>
            <a:off x="4800593" y="588588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00A4213-F0EE-AE44-99B2-DE0135064E0E}"/>
              </a:ext>
            </a:extLst>
          </p:cNvPr>
          <p:cNvSpPr/>
          <p:nvPr/>
        </p:nvSpPr>
        <p:spPr>
          <a:xfrm>
            <a:off x="7199175" y="2060830"/>
            <a:ext cx="2398583" cy="518161"/>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6C5980E-1A32-B44E-9EAD-E5CE236AF97C}"/>
              </a:ext>
            </a:extLst>
          </p:cNvPr>
          <p:cNvSpPr/>
          <p:nvPr/>
        </p:nvSpPr>
        <p:spPr>
          <a:xfrm>
            <a:off x="7199175" y="2592008"/>
            <a:ext cx="2398583" cy="169399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2B1A85B-FC24-884F-897C-27282799189D}"/>
              </a:ext>
            </a:extLst>
          </p:cNvPr>
          <p:cNvSpPr/>
          <p:nvPr/>
        </p:nvSpPr>
        <p:spPr>
          <a:xfrm>
            <a:off x="4800590" y="3094188"/>
            <a:ext cx="2398583" cy="539762"/>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D332F13-9ABF-7B40-947C-156E5804630C}"/>
              </a:ext>
            </a:extLst>
          </p:cNvPr>
          <p:cNvSpPr/>
          <p:nvPr/>
        </p:nvSpPr>
        <p:spPr>
          <a:xfrm>
            <a:off x="4800589" y="3641158"/>
            <a:ext cx="2398583" cy="535778"/>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AA599D8-2924-9A4B-BAE4-4D3267198A8F}"/>
              </a:ext>
            </a:extLst>
          </p:cNvPr>
          <p:cNvSpPr/>
          <p:nvPr/>
        </p:nvSpPr>
        <p:spPr>
          <a:xfrm>
            <a:off x="4800589" y="4183021"/>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2482E574-24AB-E941-80A1-1814E995F6F6}"/>
              </a:ext>
            </a:extLst>
          </p:cNvPr>
          <p:cNvSpPr/>
          <p:nvPr/>
        </p:nvSpPr>
        <p:spPr>
          <a:xfrm>
            <a:off x="4800589" y="473174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57AF629A-E25B-FE49-AFD3-8F251E7C7DEF}"/>
              </a:ext>
            </a:extLst>
          </p:cNvPr>
          <p:cNvSpPr/>
          <p:nvPr/>
        </p:nvSpPr>
        <p:spPr>
          <a:xfrm>
            <a:off x="4800588" y="5295876"/>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5029510-0915-4F4A-8666-CD1190A624E2}"/>
              </a:ext>
            </a:extLst>
          </p:cNvPr>
          <p:cNvSpPr/>
          <p:nvPr/>
        </p:nvSpPr>
        <p:spPr>
          <a:xfrm>
            <a:off x="7199170" y="256605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4BD6FB2-1721-7C4A-A198-FA340D0890E9}"/>
              </a:ext>
            </a:extLst>
          </p:cNvPr>
          <p:cNvSpPr/>
          <p:nvPr/>
        </p:nvSpPr>
        <p:spPr>
          <a:xfrm>
            <a:off x="7199169" y="3130180"/>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9D69EBB3-FD11-EE41-9754-4295A0F33D2B}"/>
              </a:ext>
            </a:extLst>
          </p:cNvPr>
          <p:cNvSpPr/>
          <p:nvPr/>
        </p:nvSpPr>
        <p:spPr>
          <a:xfrm>
            <a:off x="7199168" y="3705232"/>
            <a:ext cx="2398583" cy="602945"/>
          </a:xfrm>
          <a:prstGeom prst="rect">
            <a:avLst/>
          </a:prstGeom>
          <a:noFill/>
          <a:ln w="571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481351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DE360-83B2-2645-84FB-68BE261FB66A}"/>
              </a:ext>
            </a:extLst>
          </p:cNvPr>
          <p:cNvPicPr>
            <a:picLocks noChangeAspect="1"/>
          </p:cNvPicPr>
          <p:nvPr/>
        </p:nvPicPr>
        <p:blipFill>
          <a:blip r:embed="rId3"/>
          <a:stretch>
            <a:fillRect/>
          </a:stretch>
        </p:blipFill>
        <p:spPr>
          <a:xfrm>
            <a:off x="8936784" y="5480746"/>
            <a:ext cx="2553947" cy="1377787"/>
          </a:xfrm>
          <a:prstGeom prst="rect">
            <a:avLst/>
          </a:prstGeom>
        </p:spPr>
      </p:pic>
      <p:pic>
        <p:nvPicPr>
          <p:cNvPr id="17" name="Picture 16">
            <a:extLst>
              <a:ext uri="{FF2B5EF4-FFF2-40B4-BE49-F238E27FC236}">
                <a16:creationId xmlns:a16="http://schemas.microsoft.com/office/drawing/2014/main" id="{BEAB2286-D487-4042-A5EC-FE7E95FF145F}"/>
              </a:ext>
            </a:extLst>
          </p:cNvPr>
          <p:cNvPicPr>
            <a:picLocks noChangeAspect="1"/>
          </p:cNvPicPr>
          <p:nvPr/>
        </p:nvPicPr>
        <p:blipFill>
          <a:blip r:embed="rId4"/>
          <a:stretch>
            <a:fillRect/>
          </a:stretch>
        </p:blipFill>
        <p:spPr>
          <a:xfrm>
            <a:off x="8290331" y="4589259"/>
            <a:ext cx="3200400" cy="1213485"/>
          </a:xfrm>
          <a:prstGeom prst="rect">
            <a:avLst/>
          </a:prstGeom>
        </p:spPr>
      </p:pic>
      <p:pic>
        <p:nvPicPr>
          <p:cNvPr id="4" name="Picture 3">
            <a:extLst>
              <a:ext uri="{FF2B5EF4-FFF2-40B4-BE49-F238E27FC236}">
                <a16:creationId xmlns:a16="http://schemas.microsoft.com/office/drawing/2014/main" id="{41D2FE19-DDB1-5545-8997-EFB2A047B88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605045" y="4128390"/>
            <a:ext cx="3200400" cy="669649"/>
          </a:xfrm>
          <a:prstGeom prst="rect">
            <a:avLst/>
          </a:prstGeom>
        </p:spPr>
      </p:pic>
      <p:pic>
        <p:nvPicPr>
          <p:cNvPr id="8" name="Picture 7">
            <a:extLst>
              <a:ext uri="{FF2B5EF4-FFF2-40B4-BE49-F238E27FC236}">
                <a16:creationId xmlns:a16="http://schemas.microsoft.com/office/drawing/2014/main" id="{74463496-5228-3840-983C-F44BAFFAD7AE}"/>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605045" y="3077249"/>
            <a:ext cx="3200400" cy="1056132"/>
          </a:xfrm>
          <a:prstGeom prst="rect">
            <a:avLst/>
          </a:prstGeom>
        </p:spPr>
      </p:pic>
      <p:pic>
        <p:nvPicPr>
          <p:cNvPr id="9" name="Picture 8">
            <a:extLst>
              <a:ext uri="{FF2B5EF4-FFF2-40B4-BE49-F238E27FC236}">
                <a16:creationId xmlns:a16="http://schemas.microsoft.com/office/drawing/2014/main" id="{83701C80-C90E-314F-8C00-5F15298454BD}"/>
              </a:ext>
            </a:extLst>
          </p:cNvPr>
          <p:cNvPicPr>
            <a:picLocks noChangeAspect="1"/>
          </p:cNvPicPr>
          <p:nvPr/>
        </p:nvPicPr>
        <p:blipFill>
          <a:blip r:embed="rId7"/>
          <a:stretch>
            <a:fillRect/>
          </a:stretch>
        </p:blipFill>
        <p:spPr>
          <a:xfrm>
            <a:off x="4605045" y="1022777"/>
            <a:ext cx="3200400" cy="855407"/>
          </a:xfrm>
          <a:prstGeom prst="rect">
            <a:avLst/>
          </a:prstGeom>
        </p:spPr>
      </p:pic>
      <p:pic>
        <p:nvPicPr>
          <p:cNvPr id="10" name="Picture 9">
            <a:extLst>
              <a:ext uri="{FF2B5EF4-FFF2-40B4-BE49-F238E27FC236}">
                <a16:creationId xmlns:a16="http://schemas.microsoft.com/office/drawing/2014/main" id="{5339340A-3F90-D248-AE6B-B82E9F11CF2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943510" y="2063948"/>
            <a:ext cx="2523471" cy="927142"/>
          </a:xfrm>
          <a:prstGeom prst="rect">
            <a:avLst/>
          </a:prstGeom>
        </p:spPr>
      </p:pic>
      <p:pic>
        <p:nvPicPr>
          <p:cNvPr id="11" name="Picture 10">
            <a:extLst>
              <a:ext uri="{FF2B5EF4-FFF2-40B4-BE49-F238E27FC236}">
                <a16:creationId xmlns:a16="http://schemas.microsoft.com/office/drawing/2014/main" id="{9F194CA8-A47D-4940-9F6D-4378FEEA175F}"/>
              </a:ext>
            </a:extLst>
          </p:cNvPr>
          <p:cNvPicPr>
            <a:picLocks noChangeAspect="1"/>
          </p:cNvPicPr>
          <p:nvPr/>
        </p:nvPicPr>
        <p:blipFill>
          <a:blip r:embed="rId9"/>
          <a:stretch>
            <a:fillRect/>
          </a:stretch>
        </p:blipFill>
        <p:spPr>
          <a:xfrm>
            <a:off x="447520" y="3248174"/>
            <a:ext cx="1371600" cy="1371600"/>
          </a:xfrm>
          <a:prstGeom prst="rect">
            <a:avLst/>
          </a:prstGeom>
        </p:spPr>
      </p:pic>
      <p:pic>
        <p:nvPicPr>
          <p:cNvPr id="13" name="Picture 12">
            <a:extLst>
              <a:ext uri="{FF2B5EF4-FFF2-40B4-BE49-F238E27FC236}">
                <a16:creationId xmlns:a16="http://schemas.microsoft.com/office/drawing/2014/main" id="{983AE112-08C7-2E4F-90CA-14254C03DE82}"/>
              </a:ext>
            </a:extLst>
          </p:cNvPr>
          <p:cNvPicPr>
            <a:picLocks noChangeAspect="1"/>
          </p:cNvPicPr>
          <p:nvPr/>
        </p:nvPicPr>
        <p:blipFill>
          <a:blip r:embed="rId10"/>
          <a:stretch>
            <a:fillRect/>
          </a:stretch>
        </p:blipFill>
        <p:spPr>
          <a:xfrm>
            <a:off x="8900182" y="3882528"/>
            <a:ext cx="2380890" cy="1020382"/>
          </a:xfrm>
          <a:prstGeom prst="rect">
            <a:avLst/>
          </a:prstGeom>
        </p:spPr>
      </p:pic>
      <p:pic>
        <p:nvPicPr>
          <p:cNvPr id="14" name="Picture 13">
            <a:extLst>
              <a:ext uri="{FF2B5EF4-FFF2-40B4-BE49-F238E27FC236}">
                <a16:creationId xmlns:a16="http://schemas.microsoft.com/office/drawing/2014/main" id="{C59404A8-2F04-B94C-8ABB-86554E0F2A03}"/>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8490427" y="2991090"/>
            <a:ext cx="3200400" cy="877098"/>
          </a:xfrm>
          <a:prstGeom prst="rect">
            <a:avLst/>
          </a:prstGeom>
        </p:spPr>
      </p:pic>
      <p:pic>
        <p:nvPicPr>
          <p:cNvPr id="15" name="Picture 14">
            <a:extLst>
              <a:ext uri="{FF2B5EF4-FFF2-40B4-BE49-F238E27FC236}">
                <a16:creationId xmlns:a16="http://schemas.microsoft.com/office/drawing/2014/main" id="{7F3AC385-C176-C04E-A00D-4D4394198108}"/>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9123871" y="1022475"/>
            <a:ext cx="1954500" cy="1087628"/>
          </a:xfrm>
          <a:prstGeom prst="rect">
            <a:avLst/>
          </a:prstGeom>
        </p:spPr>
      </p:pic>
      <p:pic>
        <p:nvPicPr>
          <p:cNvPr id="16" name="Picture 15">
            <a:extLst>
              <a:ext uri="{FF2B5EF4-FFF2-40B4-BE49-F238E27FC236}">
                <a16:creationId xmlns:a16="http://schemas.microsoft.com/office/drawing/2014/main" id="{7B77A9CC-8EFE-F144-B592-2686CA5C3C93}"/>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8490427" y="2035970"/>
            <a:ext cx="3200400" cy="955120"/>
          </a:xfrm>
          <a:prstGeom prst="rect">
            <a:avLst/>
          </a:prstGeom>
        </p:spPr>
      </p:pic>
      <p:pic>
        <p:nvPicPr>
          <p:cNvPr id="20" name="Picture 19">
            <a:extLst>
              <a:ext uri="{FF2B5EF4-FFF2-40B4-BE49-F238E27FC236}">
                <a16:creationId xmlns:a16="http://schemas.microsoft.com/office/drawing/2014/main" id="{B60BC4D2-3550-4747-B917-8A82C24F1D8B}"/>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2648499" y="4798039"/>
            <a:ext cx="1409178" cy="1371600"/>
          </a:xfrm>
          <a:prstGeom prst="rect">
            <a:avLst/>
          </a:prstGeom>
        </p:spPr>
      </p:pic>
      <p:sp>
        <p:nvSpPr>
          <p:cNvPr id="26" name="TextBox 25">
            <a:extLst>
              <a:ext uri="{FF2B5EF4-FFF2-40B4-BE49-F238E27FC236}">
                <a16:creationId xmlns:a16="http://schemas.microsoft.com/office/drawing/2014/main" id="{2DE58831-182E-394B-8757-B7604411A686}"/>
              </a:ext>
            </a:extLst>
          </p:cNvPr>
          <p:cNvSpPr txBox="1"/>
          <p:nvPr/>
        </p:nvSpPr>
        <p:spPr>
          <a:xfrm>
            <a:off x="236259" y="1179877"/>
            <a:ext cx="4280085" cy="15696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3200" dirty="0"/>
              <a:t>Sub-team of DIA &amp; ASA-</a:t>
            </a:r>
            <a:r>
              <a:rPr lang="en-US" sz="3200" dirty="0" err="1"/>
              <a:t>Biopharm</a:t>
            </a:r>
            <a:r>
              <a:rPr lang="en-US" sz="3200" dirty="0"/>
              <a:t> Safety Working Group</a:t>
            </a:r>
          </a:p>
        </p:txBody>
      </p:sp>
      <p:sp>
        <p:nvSpPr>
          <p:cNvPr id="21" name="Title 1">
            <a:extLst>
              <a:ext uri="{FF2B5EF4-FFF2-40B4-BE49-F238E27FC236}">
                <a16:creationId xmlns:a16="http://schemas.microsoft.com/office/drawing/2014/main" id="{1D2FA285-3D7D-2044-8918-BDEB0C5D6C80}"/>
              </a:ext>
            </a:extLst>
          </p:cNvPr>
          <p:cNvSpPr txBox="1">
            <a:spLocks/>
          </p:cNvSpPr>
          <p:nvPr/>
        </p:nvSpPr>
        <p:spPr>
          <a:xfrm>
            <a:off x="609600" y="162701"/>
            <a:ext cx="10924674" cy="57615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a:lstStyle>
          <a:p>
            <a:r>
              <a:rPr lang="en-US" dirty="0"/>
              <a:t>Interactive Safety Graphics (ISG) Working Group</a:t>
            </a:r>
          </a:p>
        </p:txBody>
      </p:sp>
      <p:pic>
        <p:nvPicPr>
          <p:cNvPr id="3" name="Picture 2">
            <a:extLst>
              <a:ext uri="{FF2B5EF4-FFF2-40B4-BE49-F238E27FC236}">
                <a16:creationId xmlns:a16="http://schemas.microsoft.com/office/drawing/2014/main" id="{D4A007B2-5BF4-3E4C-B776-89268C4D2C77}"/>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85878" y="4619774"/>
            <a:ext cx="1721943" cy="1721943"/>
          </a:xfrm>
          <a:prstGeom prst="rect">
            <a:avLst/>
          </a:prstGeom>
        </p:spPr>
      </p:pic>
      <p:pic>
        <p:nvPicPr>
          <p:cNvPr id="5" name="Picture 4">
            <a:extLst>
              <a:ext uri="{FF2B5EF4-FFF2-40B4-BE49-F238E27FC236}">
                <a16:creationId xmlns:a16="http://schemas.microsoft.com/office/drawing/2014/main" id="{7A94C368-6D59-2A45-AAEB-741A152E05C3}"/>
              </a:ext>
            </a:extLst>
          </p:cNvPr>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a:off x="4778217" y="5521194"/>
            <a:ext cx="2791573" cy="1208298"/>
          </a:xfrm>
          <a:prstGeom prst="rect">
            <a:avLst/>
          </a:prstGeom>
        </p:spPr>
      </p:pic>
      <p:pic>
        <p:nvPicPr>
          <p:cNvPr id="7" name="Picture 6">
            <a:extLst>
              <a:ext uri="{FF2B5EF4-FFF2-40B4-BE49-F238E27FC236}">
                <a16:creationId xmlns:a16="http://schemas.microsoft.com/office/drawing/2014/main" id="{AB1049EC-2E49-1541-80D0-F35F1059FB03}"/>
              </a:ext>
            </a:extLst>
          </p:cNvPr>
          <p:cNvPicPr>
            <a:picLocks noChangeAspect="1"/>
          </p:cNvPicPr>
          <p:nvPr/>
        </p:nvPicPr>
        <p:blipFill>
          <a:blip r:embed="rId17"/>
          <a:stretch>
            <a:fillRect/>
          </a:stretch>
        </p:blipFill>
        <p:spPr>
          <a:xfrm>
            <a:off x="4685230" y="4816876"/>
            <a:ext cx="3200400" cy="758249"/>
          </a:xfrm>
          <a:prstGeom prst="rect">
            <a:avLst/>
          </a:prstGeom>
        </p:spPr>
      </p:pic>
      <p:pic>
        <p:nvPicPr>
          <p:cNvPr id="6" name="Picture 5">
            <a:extLst>
              <a:ext uri="{FF2B5EF4-FFF2-40B4-BE49-F238E27FC236}">
                <a16:creationId xmlns:a16="http://schemas.microsoft.com/office/drawing/2014/main" id="{0C26B026-1B59-1547-8EC3-2A514F88D1E1}"/>
              </a:ext>
            </a:extLst>
          </p:cNvPr>
          <p:cNvPicPr>
            <a:picLocks noChangeAspect="1"/>
          </p:cNvPicPr>
          <p:nvPr/>
        </p:nvPicPr>
        <p:blipFill>
          <a:blip r:embed="rId18"/>
          <a:stretch>
            <a:fillRect/>
          </a:stretch>
        </p:blipFill>
        <p:spPr>
          <a:xfrm>
            <a:off x="2088720" y="3325041"/>
            <a:ext cx="2427624" cy="1294733"/>
          </a:xfrm>
          <a:prstGeom prst="rect">
            <a:avLst/>
          </a:prstGeom>
        </p:spPr>
      </p:pic>
      <p:sp>
        <p:nvSpPr>
          <p:cNvPr id="22" name="Rectangle 21">
            <a:extLst>
              <a:ext uri="{FF2B5EF4-FFF2-40B4-BE49-F238E27FC236}">
                <a16:creationId xmlns:a16="http://schemas.microsoft.com/office/drawing/2014/main" id="{7C2E4C99-18AF-A24C-B903-D275D403268E}"/>
              </a:ext>
            </a:extLst>
          </p:cNvPr>
          <p:cNvSpPr/>
          <p:nvPr/>
        </p:nvSpPr>
        <p:spPr>
          <a:xfrm>
            <a:off x="4602918" y="6325967"/>
            <a:ext cx="3365024" cy="369332"/>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a:r>
              <a:rPr lang="en-US" dirty="0">
                <a:solidFill>
                  <a:schemeClr val="dk1"/>
                </a:solidFill>
                <a:hlinkClick r:id="rId19"/>
              </a:rPr>
              <a:t>https://</a:t>
            </a:r>
            <a:r>
              <a:rPr lang="en-US" dirty="0" err="1">
                <a:solidFill>
                  <a:schemeClr val="dk1"/>
                </a:solidFill>
                <a:hlinkClick r:id="rId19"/>
              </a:rPr>
              <a:t>safetygraphics.github.io</a:t>
            </a:r>
            <a:r>
              <a:rPr lang="en-US" dirty="0">
                <a:solidFill>
                  <a:schemeClr val="dk1"/>
                </a:solidFill>
                <a:hlinkClick r:id="rId19"/>
              </a:rPr>
              <a:t>/</a:t>
            </a:r>
            <a:endParaRPr lang="en-US" dirty="0">
              <a:solidFill>
                <a:schemeClr val="dk1"/>
              </a:solidFill>
            </a:endParaRPr>
          </a:p>
        </p:txBody>
      </p:sp>
    </p:spTree>
    <p:extLst>
      <p:ext uri="{BB962C8B-B14F-4D97-AF65-F5344CB8AC3E}">
        <p14:creationId xmlns:p14="http://schemas.microsoft.com/office/powerpoint/2010/main" val="3751577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 source - Free logo icons">
            <a:extLst>
              <a:ext uri="{FF2B5EF4-FFF2-40B4-BE49-F238E27FC236}">
                <a16:creationId xmlns:a16="http://schemas.microsoft.com/office/drawing/2014/main" id="{C0BCCCA7-6108-1C43-9C2E-F08DBD40330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62561" y="1389083"/>
            <a:ext cx="1704439" cy="170443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1A014A7B-16FD-FF47-9803-E2B87D8432E8}"/>
              </a:ext>
            </a:extLst>
          </p:cNvPr>
          <p:cNvSpPr>
            <a:spLocks noGrp="1"/>
          </p:cNvSpPr>
          <p:nvPr>
            <p:ph type="title"/>
          </p:nvPr>
        </p:nvSpPr>
        <p:spPr>
          <a:xfrm>
            <a:off x="557599" y="99090"/>
            <a:ext cx="10924674" cy="967564"/>
          </a:xfrm>
        </p:spPr>
        <p:txBody>
          <a:bodyPr/>
          <a:lstStyle/>
          <a:p>
            <a:r>
              <a:rPr lang="en-US" dirty="0"/>
              <a:t>ISG Guiding Principles</a:t>
            </a:r>
          </a:p>
        </p:txBody>
      </p:sp>
      <p:sp>
        <p:nvSpPr>
          <p:cNvPr id="7" name="TextBox 6">
            <a:extLst>
              <a:ext uri="{FF2B5EF4-FFF2-40B4-BE49-F238E27FC236}">
                <a16:creationId xmlns:a16="http://schemas.microsoft.com/office/drawing/2014/main" id="{C5EE35F1-A889-0E44-9EE6-9CC1FA627CA5}"/>
              </a:ext>
            </a:extLst>
          </p:cNvPr>
          <p:cNvSpPr txBox="1"/>
          <p:nvPr/>
        </p:nvSpPr>
        <p:spPr>
          <a:xfrm>
            <a:off x="1042774" y="3065853"/>
            <a:ext cx="1544012" cy="369332"/>
          </a:xfrm>
          <a:prstGeom prst="rect">
            <a:avLst/>
          </a:prstGeom>
          <a:noFill/>
        </p:spPr>
        <p:txBody>
          <a:bodyPr wrap="none" rtlCol="0">
            <a:spAutoFit/>
          </a:bodyPr>
          <a:lstStyle/>
          <a:p>
            <a:r>
              <a:rPr lang="en-US" dirty="0"/>
              <a:t>Open Source</a:t>
            </a:r>
          </a:p>
        </p:txBody>
      </p:sp>
      <p:pic>
        <p:nvPicPr>
          <p:cNvPr id="9" name="Graphic 8" descr="Handshake with solid fill">
            <a:extLst>
              <a:ext uri="{FF2B5EF4-FFF2-40B4-BE49-F238E27FC236}">
                <a16:creationId xmlns:a16="http://schemas.microsoft.com/office/drawing/2014/main" id="{E94F3C75-FA9A-AF43-BE57-87E075AAA9A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749202" y="1691947"/>
            <a:ext cx="1600200" cy="1600200"/>
          </a:xfrm>
          <a:prstGeom prst="rect">
            <a:avLst/>
          </a:prstGeom>
        </p:spPr>
      </p:pic>
      <p:sp>
        <p:nvSpPr>
          <p:cNvPr id="10" name="TextBox 9">
            <a:extLst>
              <a:ext uri="{FF2B5EF4-FFF2-40B4-BE49-F238E27FC236}">
                <a16:creationId xmlns:a16="http://schemas.microsoft.com/office/drawing/2014/main" id="{C9F64148-1210-5740-90C0-103913071718}"/>
              </a:ext>
            </a:extLst>
          </p:cNvPr>
          <p:cNvSpPr txBox="1"/>
          <p:nvPr/>
        </p:nvSpPr>
        <p:spPr>
          <a:xfrm>
            <a:off x="3550254" y="3065853"/>
            <a:ext cx="2236510" cy="369332"/>
          </a:xfrm>
          <a:prstGeom prst="rect">
            <a:avLst/>
          </a:prstGeom>
          <a:noFill/>
        </p:spPr>
        <p:txBody>
          <a:bodyPr wrap="none" rtlCol="0">
            <a:spAutoFit/>
          </a:bodyPr>
          <a:lstStyle/>
          <a:p>
            <a:r>
              <a:rPr lang="en-US" dirty="0"/>
              <a:t>Highly Collaborative</a:t>
            </a:r>
          </a:p>
        </p:txBody>
      </p:sp>
      <p:pic>
        <p:nvPicPr>
          <p:cNvPr id="12" name="Graphic 11" descr="Web design with solid fill">
            <a:extLst>
              <a:ext uri="{FF2B5EF4-FFF2-40B4-BE49-F238E27FC236}">
                <a16:creationId xmlns:a16="http://schemas.microsoft.com/office/drawing/2014/main" id="{66557A64-5057-D742-A053-4FFA675CAFE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412726" y="1609694"/>
            <a:ext cx="1704440" cy="1704440"/>
          </a:xfrm>
          <a:prstGeom prst="rect">
            <a:avLst/>
          </a:prstGeom>
        </p:spPr>
      </p:pic>
      <p:sp>
        <p:nvSpPr>
          <p:cNvPr id="11" name="TextBox 10">
            <a:extLst>
              <a:ext uri="{FF2B5EF4-FFF2-40B4-BE49-F238E27FC236}">
                <a16:creationId xmlns:a16="http://schemas.microsoft.com/office/drawing/2014/main" id="{3AFD2829-1122-DF44-8C02-4FBF9F9129A3}"/>
              </a:ext>
            </a:extLst>
          </p:cNvPr>
          <p:cNvSpPr txBox="1"/>
          <p:nvPr/>
        </p:nvSpPr>
        <p:spPr>
          <a:xfrm>
            <a:off x="6617379" y="3065853"/>
            <a:ext cx="1249060" cy="369332"/>
          </a:xfrm>
          <a:prstGeom prst="rect">
            <a:avLst/>
          </a:prstGeom>
          <a:noFill/>
        </p:spPr>
        <p:txBody>
          <a:bodyPr wrap="none" rtlCol="0">
            <a:spAutoFit/>
          </a:bodyPr>
          <a:lstStyle/>
          <a:p>
            <a:r>
              <a:rPr lang="en-US" dirty="0"/>
              <a:t>Interactive</a:t>
            </a:r>
          </a:p>
        </p:txBody>
      </p:sp>
      <p:pic>
        <p:nvPicPr>
          <p:cNvPr id="1028" name="Picture 4" descr="Easy to use - Free commerce icons">
            <a:extLst>
              <a:ext uri="{FF2B5EF4-FFF2-40B4-BE49-F238E27FC236}">
                <a16:creationId xmlns:a16="http://schemas.microsoft.com/office/drawing/2014/main" id="{EB61B5E9-FFE6-6B48-9C62-A0E1A0C230D7}"/>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8996801" y="1761600"/>
            <a:ext cx="1348137" cy="13481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1DF5158-EBA5-3343-9DB5-7B1FF2A42657}"/>
              </a:ext>
            </a:extLst>
          </p:cNvPr>
          <p:cNvSpPr txBox="1"/>
          <p:nvPr/>
        </p:nvSpPr>
        <p:spPr>
          <a:xfrm>
            <a:off x="8948641" y="3065853"/>
            <a:ext cx="1447690" cy="369332"/>
          </a:xfrm>
          <a:prstGeom prst="rect">
            <a:avLst/>
          </a:prstGeom>
          <a:noFill/>
        </p:spPr>
        <p:txBody>
          <a:bodyPr wrap="square" rtlCol="0">
            <a:spAutoFit/>
          </a:bodyPr>
          <a:lstStyle/>
          <a:p>
            <a:r>
              <a:rPr lang="en-US" dirty="0"/>
              <a:t>Easy to use</a:t>
            </a:r>
          </a:p>
        </p:txBody>
      </p:sp>
      <p:pic>
        <p:nvPicPr>
          <p:cNvPr id="1030" name="Picture 6" descr="CDISC | Clear Data. Clear Impact.">
            <a:extLst>
              <a:ext uri="{FF2B5EF4-FFF2-40B4-BE49-F238E27FC236}">
                <a16:creationId xmlns:a16="http://schemas.microsoft.com/office/drawing/2014/main" id="{4F968D01-2193-574E-A2A0-9CD24860A832}"/>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350871" y="4006095"/>
            <a:ext cx="2782054" cy="14628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316E06B-025D-CC4B-A990-27217D9603C6}"/>
              </a:ext>
            </a:extLst>
          </p:cNvPr>
          <p:cNvSpPr txBox="1"/>
          <p:nvPr/>
        </p:nvSpPr>
        <p:spPr>
          <a:xfrm>
            <a:off x="1350871" y="5175810"/>
            <a:ext cx="3198363" cy="369332"/>
          </a:xfrm>
          <a:prstGeom prst="rect">
            <a:avLst/>
          </a:prstGeom>
          <a:noFill/>
        </p:spPr>
        <p:txBody>
          <a:bodyPr wrap="square" rtlCol="0">
            <a:spAutoFit/>
          </a:bodyPr>
          <a:lstStyle/>
          <a:p>
            <a:r>
              <a:rPr lang="en-US" dirty="0"/>
              <a:t>Data Standard Compliant</a:t>
            </a:r>
          </a:p>
        </p:txBody>
      </p:sp>
      <p:pic>
        <p:nvPicPr>
          <p:cNvPr id="1034" name="Picture 10" descr="Agile Icons - Download Free Vector Icons | Noun Project">
            <a:extLst>
              <a:ext uri="{FF2B5EF4-FFF2-40B4-BE49-F238E27FC236}">
                <a16:creationId xmlns:a16="http://schemas.microsoft.com/office/drawing/2014/main" id="{60C874F1-1B9C-1A46-B9F8-BD3B9A59CD89}"/>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040441" y="3585778"/>
            <a:ext cx="1836440" cy="18364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FFD074F-E8DB-AE40-AD83-C94D234D6B4C}"/>
              </a:ext>
            </a:extLst>
          </p:cNvPr>
          <p:cNvSpPr txBox="1"/>
          <p:nvPr/>
        </p:nvSpPr>
        <p:spPr>
          <a:xfrm>
            <a:off x="5608223" y="5175810"/>
            <a:ext cx="697627" cy="369332"/>
          </a:xfrm>
          <a:prstGeom prst="rect">
            <a:avLst/>
          </a:prstGeom>
          <a:noFill/>
        </p:spPr>
        <p:txBody>
          <a:bodyPr wrap="none" rtlCol="0">
            <a:spAutoFit/>
          </a:bodyPr>
          <a:lstStyle/>
          <a:p>
            <a:r>
              <a:rPr lang="en-US" dirty="0"/>
              <a:t>Agile</a:t>
            </a:r>
          </a:p>
        </p:txBody>
      </p:sp>
      <p:pic>
        <p:nvPicPr>
          <p:cNvPr id="1036" name="Picture 12" descr="Engagement Icons - Download Free Vector Icons | Noun Project">
            <a:extLst>
              <a:ext uri="{FF2B5EF4-FFF2-40B4-BE49-F238E27FC236}">
                <a16:creationId xmlns:a16="http://schemas.microsoft.com/office/drawing/2014/main" id="{68850AF7-CA51-0A4E-B92F-F99245276B02}"/>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8462536" y="3869878"/>
            <a:ext cx="1305932" cy="130593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7145E6-CA26-C14B-9796-66176ADE7927}"/>
              </a:ext>
            </a:extLst>
          </p:cNvPr>
          <p:cNvSpPr txBox="1"/>
          <p:nvPr/>
        </p:nvSpPr>
        <p:spPr>
          <a:xfrm>
            <a:off x="8609176" y="5175810"/>
            <a:ext cx="1159292" cy="369332"/>
          </a:xfrm>
          <a:prstGeom prst="rect">
            <a:avLst/>
          </a:prstGeom>
          <a:noFill/>
        </p:spPr>
        <p:txBody>
          <a:bodyPr wrap="none" rtlCol="0">
            <a:spAutoFit/>
          </a:bodyPr>
          <a:lstStyle/>
          <a:p>
            <a:r>
              <a:rPr lang="en-US" dirty="0"/>
              <a:t>Engaging</a:t>
            </a:r>
          </a:p>
        </p:txBody>
      </p:sp>
    </p:spTree>
    <p:extLst>
      <p:ext uri="{BB962C8B-B14F-4D97-AF65-F5344CB8AC3E}">
        <p14:creationId xmlns:p14="http://schemas.microsoft.com/office/powerpoint/2010/main" val="149863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3B283A-C197-DB49-AE39-AEDB88DC01FD}"/>
              </a:ext>
            </a:extLst>
          </p:cNvPr>
          <p:cNvSpPr>
            <a:spLocks noGrp="1"/>
          </p:cNvSpPr>
          <p:nvPr>
            <p:ph idx="1"/>
          </p:nvPr>
        </p:nvSpPr>
        <p:spPr>
          <a:xfrm>
            <a:off x="838200" y="1688157"/>
            <a:ext cx="10515600" cy="4351338"/>
          </a:xfrm>
        </p:spPr>
        <p:txBody>
          <a:bodyPr vert="horz" lIns="91440" tIns="45720" rIns="91440" bIns="45720" rtlCol="0" anchor="t">
            <a:normAutofit/>
          </a:bodyPr>
          <a:lstStyle/>
          <a:p>
            <a:endParaRPr lang="en-US" sz="2800" dirty="0"/>
          </a:p>
          <a:p>
            <a:endParaRPr lang="en-US" sz="2800" dirty="0"/>
          </a:p>
        </p:txBody>
      </p:sp>
      <p:pic>
        <p:nvPicPr>
          <p:cNvPr id="6" name="Graphic 5" descr="Doctor male with solid fill">
            <a:extLst>
              <a:ext uri="{FF2B5EF4-FFF2-40B4-BE49-F238E27FC236}">
                <a16:creationId xmlns:a16="http://schemas.microsoft.com/office/drawing/2014/main" id="{7CE0E641-104B-6A48-947E-67DD52A9E63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03443" y="614731"/>
            <a:ext cx="3021495" cy="3021495"/>
          </a:xfrm>
          <a:prstGeom prst="rect">
            <a:avLst/>
          </a:prstGeom>
        </p:spPr>
      </p:pic>
      <p:sp>
        <p:nvSpPr>
          <p:cNvPr id="7" name="TextBox 6">
            <a:extLst>
              <a:ext uri="{FF2B5EF4-FFF2-40B4-BE49-F238E27FC236}">
                <a16:creationId xmlns:a16="http://schemas.microsoft.com/office/drawing/2014/main" id="{0E30A5F0-A7CB-014F-B112-98DD57A27F70}"/>
              </a:ext>
            </a:extLst>
          </p:cNvPr>
          <p:cNvSpPr txBox="1"/>
          <p:nvPr/>
        </p:nvSpPr>
        <p:spPr>
          <a:xfrm>
            <a:off x="3253489" y="3559551"/>
            <a:ext cx="2121093" cy="369332"/>
          </a:xfrm>
          <a:prstGeom prst="rect">
            <a:avLst/>
          </a:prstGeom>
          <a:noFill/>
        </p:spPr>
        <p:txBody>
          <a:bodyPr wrap="none" rtlCol="0">
            <a:spAutoFit/>
          </a:bodyPr>
          <a:lstStyle/>
          <a:p>
            <a:r>
              <a:rPr lang="en-US" dirty="0"/>
              <a:t>Medical Monitoring</a:t>
            </a:r>
          </a:p>
        </p:txBody>
      </p:sp>
      <p:pic>
        <p:nvPicPr>
          <p:cNvPr id="9" name="Graphic 8" descr="Magnifying glass with solid fill">
            <a:extLst>
              <a:ext uri="{FF2B5EF4-FFF2-40B4-BE49-F238E27FC236}">
                <a16:creationId xmlns:a16="http://schemas.microsoft.com/office/drawing/2014/main" id="{D7EB4F08-4545-BD4E-BBB0-36442CF165C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79703" y="467139"/>
            <a:ext cx="3021495" cy="3021495"/>
          </a:xfrm>
          <a:prstGeom prst="rect">
            <a:avLst/>
          </a:prstGeom>
        </p:spPr>
      </p:pic>
      <p:sp>
        <p:nvSpPr>
          <p:cNvPr id="10" name="TextBox 9">
            <a:extLst>
              <a:ext uri="{FF2B5EF4-FFF2-40B4-BE49-F238E27FC236}">
                <a16:creationId xmlns:a16="http://schemas.microsoft.com/office/drawing/2014/main" id="{6A819C7E-E689-BB42-8A0F-C1B8D731DC5C}"/>
              </a:ext>
            </a:extLst>
          </p:cNvPr>
          <p:cNvSpPr txBox="1"/>
          <p:nvPr/>
        </p:nvSpPr>
        <p:spPr>
          <a:xfrm>
            <a:off x="7145319" y="3554129"/>
            <a:ext cx="1890261" cy="369332"/>
          </a:xfrm>
          <a:prstGeom prst="rect">
            <a:avLst/>
          </a:prstGeom>
          <a:noFill/>
        </p:spPr>
        <p:txBody>
          <a:bodyPr wrap="none" rtlCol="0">
            <a:spAutoFit/>
          </a:bodyPr>
          <a:lstStyle/>
          <a:p>
            <a:r>
              <a:rPr lang="en-US" dirty="0"/>
              <a:t>Data Exploration</a:t>
            </a:r>
          </a:p>
        </p:txBody>
      </p:sp>
      <p:pic>
        <p:nvPicPr>
          <p:cNvPr id="13" name="Graphic 12" descr="Online meeting with solid fill">
            <a:extLst>
              <a:ext uri="{FF2B5EF4-FFF2-40B4-BE49-F238E27FC236}">
                <a16:creationId xmlns:a16="http://schemas.microsoft.com/office/drawing/2014/main" id="{B73F67A6-7391-424C-8C9F-007261009C1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20312" y="3839634"/>
            <a:ext cx="2199861" cy="2199861"/>
          </a:xfrm>
          <a:prstGeom prst="rect">
            <a:avLst/>
          </a:prstGeom>
        </p:spPr>
      </p:pic>
      <p:sp>
        <p:nvSpPr>
          <p:cNvPr id="14" name="TextBox 13">
            <a:extLst>
              <a:ext uri="{FF2B5EF4-FFF2-40B4-BE49-F238E27FC236}">
                <a16:creationId xmlns:a16="http://schemas.microsoft.com/office/drawing/2014/main" id="{A1D9CEF8-CA66-414C-9B46-06386C04ACD6}"/>
              </a:ext>
            </a:extLst>
          </p:cNvPr>
          <p:cNvSpPr txBox="1"/>
          <p:nvPr/>
        </p:nvSpPr>
        <p:spPr>
          <a:xfrm>
            <a:off x="1167123" y="5799799"/>
            <a:ext cx="2993127" cy="369332"/>
          </a:xfrm>
          <a:prstGeom prst="rect">
            <a:avLst/>
          </a:prstGeom>
          <a:noFill/>
        </p:spPr>
        <p:txBody>
          <a:bodyPr wrap="none" rtlCol="0">
            <a:spAutoFit/>
          </a:bodyPr>
          <a:lstStyle/>
          <a:p>
            <a:r>
              <a:rPr lang="en-US" dirty="0"/>
              <a:t>Data Monitoring Committee</a:t>
            </a:r>
          </a:p>
        </p:txBody>
      </p:sp>
      <p:pic>
        <p:nvPicPr>
          <p:cNvPr id="2050" name="Picture 2" descr="Risk Monitoring Icons - Download Free Vector Icons | Noun Project">
            <a:extLst>
              <a:ext uri="{FF2B5EF4-FFF2-40B4-BE49-F238E27FC236}">
                <a16:creationId xmlns:a16="http://schemas.microsoft.com/office/drawing/2014/main" id="{B1930DD3-D8A7-D44E-BF4F-B9959D712E8A}"/>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33737" y="3923461"/>
            <a:ext cx="2360366" cy="236036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CBFD5E3-3616-AE47-B241-A421B84362D1}"/>
              </a:ext>
            </a:extLst>
          </p:cNvPr>
          <p:cNvSpPr txBox="1"/>
          <p:nvPr/>
        </p:nvSpPr>
        <p:spPr>
          <a:xfrm>
            <a:off x="4603007" y="5799799"/>
            <a:ext cx="2634054" cy="369332"/>
          </a:xfrm>
          <a:prstGeom prst="rect">
            <a:avLst/>
          </a:prstGeom>
          <a:noFill/>
        </p:spPr>
        <p:txBody>
          <a:bodyPr wrap="none" rtlCol="0">
            <a:spAutoFit/>
          </a:bodyPr>
          <a:lstStyle/>
          <a:p>
            <a:r>
              <a:rPr lang="en-US" dirty="0"/>
              <a:t>Risk-Based Monitoring?</a:t>
            </a:r>
          </a:p>
        </p:txBody>
      </p:sp>
      <p:pic>
        <p:nvPicPr>
          <p:cNvPr id="2054" name="Picture 6" descr="Regulations Icons - Download Free Vector Icons | Noun Project">
            <a:extLst>
              <a:ext uri="{FF2B5EF4-FFF2-40B4-BE49-F238E27FC236}">
                <a16:creationId xmlns:a16="http://schemas.microsoft.com/office/drawing/2014/main" id="{4DF75B02-7321-384E-850E-FD0E2E9610D5}"/>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8556108" y="4080055"/>
            <a:ext cx="1719017" cy="171901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A51EB93-091F-FD40-9BDC-D7CF40DA9BA5}"/>
              </a:ext>
            </a:extLst>
          </p:cNvPr>
          <p:cNvSpPr txBox="1"/>
          <p:nvPr/>
        </p:nvSpPr>
        <p:spPr>
          <a:xfrm>
            <a:off x="8207598" y="5799799"/>
            <a:ext cx="2929007" cy="369332"/>
          </a:xfrm>
          <a:prstGeom prst="rect">
            <a:avLst/>
          </a:prstGeom>
          <a:noFill/>
        </p:spPr>
        <p:txBody>
          <a:bodyPr wrap="none" rtlCol="0">
            <a:spAutoFit/>
          </a:bodyPr>
          <a:lstStyle/>
          <a:p>
            <a:r>
              <a:rPr lang="en-US" dirty="0"/>
              <a:t>Regulatory Submissions??</a:t>
            </a:r>
          </a:p>
        </p:txBody>
      </p:sp>
    </p:spTree>
    <p:extLst>
      <p:ext uri="{BB962C8B-B14F-4D97-AF65-F5344CB8AC3E}">
        <p14:creationId xmlns:p14="http://schemas.microsoft.com/office/powerpoint/2010/main" val="349504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514E71-F8CD-F94B-AF88-DF5E6BFADF12}"/>
              </a:ext>
            </a:extLst>
          </p:cNvPr>
          <p:cNvPicPr>
            <a:picLocks noChangeAspect="1"/>
          </p:cNvPicPr>
          <p:nvPr/>
        </p:nvPicPr>
        <p:blipFill>
          <a:blip r:embed="rId2"/>
          <a:stretch>
            <a:fillRect/>
          </a:stretch>
        </p:blipFill>
        <p:spPr>
          <a:xfrm>
            <a:off x="74600" y="450941"/>
            <a:ext cx="4011601" cy="5212080"/>
          </a:xfrm>
          <a:prstGeom prst="rect">
            <a:avLst/>
          </a:prstGeom>
          <a:ln w="38100">
            <a:solidFill>
              <a:srgbClr val="203661"/>
            </a:solidFill>
          </a:ln>
        </p:spPr>
      </p:pic>
      <p:sp>
        <p:nvSpPr>
          <p:cNvPr id="5" name="Rectangle 4">
            <a:extLst>
              <a:ext uri="{FF2B5EF4-FFF2-40B4-BE49-F238E27FC236}">
                <a16:creationId xmlns:a16="http://schemas.microsoft.com/office/drawing/2014/main" id="{69B3FF9F-4D07-6747-8FAC-2B495DE97BBC}"/>
              </a:ext>
            </a:extLst>
          </p:cNvPr>
          <p:cNvSpPr/>
          <p:nvPr/>
        </p:nvSpPr>
        <p:spPr>
          <a:xfrm>
            <a:off x="74600" y="5696562"/>
            <a:ext cx="4002060" cy="738664"/>
          </a:xfrm>
          <a:prstGeom prst="rect">
            <a:avLst/>
          </a:prstGeom>
        </p:spPr>
        <p:txBody>
          <a:bodyPr wrap="square">
            <a:spAutoFit/>
          </a:bodyPr>
          <a:lstStyle/>
          <a:p>
            <a:r>
              <a:rPr lang="en-US" sz="1400" dirty="0"/>
              <a:t>The Safety Explorer Suite: Interactive Safety Monitoring for Clinical Trials, Wildfire et al. 2018</a:t>
            </a:r>
          </a:p>
          <a:p>
            <a:r>
              <a:rPr lang="en-US" sz="1400" dirty="0">
                <a:hlinkClick r:id="rId3"/>
              </a:rPr>
              <a:t>Paper</a:t>
            </a:r>
            <a:r>
              <a:rPr lang="en-US" sz="1400" dirty="0"/>
              <a:t> - </a:t>
            </a:r>
            <a:r>
              <a:rPr lang="en-US" sz="1400" dirty="0">
                <a:hlinkClick r:id="rId4"/>
              </a:rPr>
              <a:t>Repo</a:t>
            </a:r>
            <a:endParaRPr lang="en-US" sz="1400" dirty="0"/>
          </a:p>
        </p:txBody>
      </p:sp>
      <p:pic>
        <p:nvPicPr>
          <p:cNvPr id="6" name="Picture 5">
            <a:extLst>
              <a:ext uri="{FF2B5EF4-FFF2-40B4-BE49-F238E27FC236}">
                <a16:creationId xmlns:a16="http://schemas.microsoft.com/office/drawing/2014/main" id="{5FA2055D-CAAE-B84B-B9DB-079372F3F7F6}"/>
              </a:ext>
            </a:extLst>
          </p:cNvPr>
          <p:cNvPicPr>
            <a:picLocks noChangeAspect="1"/>
          </p:cNvPicPr>
          <p:nvPr/>
        </p:nvPicPr>
        <p:blipFill>
          <a:blip r:embed="rId5"/>
          <a:stretch>
            <a:fillRect/>
          </a:stretch>
        </p:blipFill>
        <p:spPr>
          <a:xfrm>
            <a:off x="4182439" y="450941"/>
            <a:ext cx="3904106" cy="5212080"/>
          </a:xfrm>
          <a:prstGeom prst="rect">
            <a:avLst/>
          </a:prstGeom>
          <a:ln w="38100">
            <a:solidFill>
              <a:srgbClr val="203661"/>
            </a:solidFill>
          </a:ln>
        </p:spPr>
      </p:pic>
      <p:sp>
        <p:nvSpPr>
          <p:cNvPr id="7" name="Rectangle 6">
            <a:extLst>
              <a:ext uri="{FF2B5EF4-FFF2-40B4-BE49-F238E27FC236}">
                <a16:creationId xmlns:a16="http://schemas.microsoft.com/office/drawing/2014/main" id="{3DE68126-04DA-6B41-A022-622B065AB44A}"/>
              </a:ext>
            </a:extLst>
          </p:cNvPr>
          <p:cNvSpPr/>
          <p:nvPr/>
        </p:nvSpPr>
        <p:spPr>
          <a:xfrm>
            <a:off x="4188679" y="5696562"/>
            <a:ext cx="4002060" cy="954107"/>
          </a:xfrm>
          <a:prstGeom prst="rect">
            <a:avLst/>
          </a:prstGeom>
          <a:solidFill>
            <a:schemeClr val="bg1"/>
          </a:solidFill>
          <a:ln w="19050">
            <a:noFill/>
          </a:ln>
        </p:spPr>
        <p:txBody>
          <a:bodyPr wrap="square">
            <a:spAutoFit/>
          </a:bodyPr>
          <a:lstStyle/>
          <a:p>
            <a:r>
              <a:rPr lang="en-US" sz="1400" dirty="0"/>
              <a:t>A New Paradigm for Safety Signal Detection and Evaluation Using Open-Source Software Created by an Interdisciplinary Working Group. 2021 Buchanan</a:t>
            </a:r>
          </a:p>
          <a:p>
            <a:r>
              <a:rPr lang="en-US" sz="1400" dirty="0">
                <a:hlinkClick r:id="rId6"/>
              </a:rPr>
              <a:t>Paper</a:t>
            </a:r>
            <a:r>
              <a:rPr lang="en-US" sz="1400" dirty="0"/>
              <a:t> – </a:t>
            </a:r>
            <a:r>
              <a:rPr lang="en-US" sz="1400" dirty="0">
                <a:hlinkClick r:id="rId7"/>
              </a:rPr>
              <a:t>Repo</a:t>
            </a:r>
            <a:r>
              <a:rPr lang="en-US" sz="1400" dirty="0"/>
              <a:t> </a:t>
            </a:r>
          </a:p>
        </p:txBody>
      </p:sp>
      <p:pic>
        <p:nvPicPr>
          <p:cNvPr id="8" name="Picture 7">
            <a:extLst>
              <a:ext uri="{FF2B5EF4-FFF2-40B4-BE49-F238E27FC236}">
                <a16:creationId xmlns:a16="http://schemas.microsoft.com/office/drawing/2014/main" id="{98EDD464-D399-2141-9BC7-6A96FB96428D}"/>
              </a:ext>
            </a:extLst>
          </p:cNvPr>
          <p:cNvPicPr>
            <a:picLocks noChangeAspect="1"/>
          </p:cNvPicPr>
          <p:nvPr/>
        </p:nvPicPr>
        <p:blipFill>
          <a:blip r:embed="rId8"/>
          <a:stretch>
            <a:fillRect/>
          </a:stretch>
        </p:blipFill>
        <p:spPr>
          <a:xfrm>
            <a:off x="8190739" y="450941"/>
            <a:ext cx="3911523" cy="5212080"/>
          </a:xfrm>
          <a:prstGeom prst="rect">
            <a:avLst/>
          </a:prstGeom>
          <a:ln w="38100">
            <a:solidFill>
              <a:srgbClr val="203661"/>
            </a:solidFill>
          </a:ln>
        </p:spPr>
      </p:pic>
      <p:sp>
        <p:nvSpPr>
          <p:cNvPr id="10" name="Rectangle 9">
            <a:extLst>
              <a:ext uri="{FF2B5EF4-FFF2-40B4-BE49-F238E27FC236}">
                <a16:creationId xmlns:a16="http://schemas.microsoft.com/office/drawing/2014/main" id="{1A92B5F3-48F6-EC46-8398-2A9CE3FD4CBE}"/>
              </a:ext>
            </a:extLst>
          </p:cNvPr>
          <p:cNvSpPr/>
          <p:nvPr/>
        </p:nvSpPr>
        <p:spPr>
          <a:xfrm>
            <a:off x="8190738" y="5696562"/>
            <a:ext cx="3911523" cy="738664"/>
          </a:xfrm>
          <a:prstGeom prst="rect">
            <a:avLst/>
          </a:prstGeom>
          <a:solidFill>
            <a:schemeClr val="bg1"/>
          </a:solidFill>
          <a:ln w="19050">
            <a:noFill/>
          </a:ln>
        </p:spPr>
        <p:txBody>
          <a:bodyPr wrap="square">
            <a:spAutoFit/>
          </a:bodyPr>
          <a:lstStyle/>
          <a:p>
            <a:r>
              <a:rPr lang="en-US" sz="1400" dirty="0"/>
              <a:t>Data Monitoring committees for clinical trials evaluating treatments of COVID-19. Tobias </a:t>
            </a:r>
            <a:r>
              <a:rPr lang="en-US" sz="1400" dirty="0" err="1"/>
              <a:t>Mütze</a:t>
            </a:r>
            <a:r>
              <a:rPr lang="en-US" sz="1400" dirty="0"/>
              <a:t> and Tim </a:t>
            </a:r>
            <a:r>
              <a:rPr lang="en-US" sz="1400" dirty="0" err="1"/>
              <a:t>Friede</a:t>
            </a:r>
            <a:r>
              <a:rPr lang="en-US" sz="1400" dirty="0"/>
              <a:t>. 2020 - </a:t>
            </a:r>
            <a:r>
              <a:rPr lang="en-US" sz="1400" dirty="0">
                <a:hlinkClick r:id="rId9"/>
              </a:rPr>
              <a:t>Paper</a:t>
            </a:r>
            <a:endParaRPr lang="en-US" sz="1400" dirty="0"/>
          </a:p>
        </p:txBody>
      </p:sp>
    </p:spTree>
    <p:extLst>
      <p:ext uri="{BB962C8B-B14F-4D97-AF65-F5344CB8AC3E}">
        <p14:creationId xmlns:p14="http://schemas.microsoft.com/office/powerpoint/2010/main" val="87133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5A04F-A803-2643-A655-AF4B74D5CF2F}"/>
              </a:ext>
            </a:extLst>
          </p:cNvPr>
          <p:cNvSpPr>
            <a:spLocks noGrp="1"/>
          </p:cNvSpPr>
          <p:nvPr>
            <p:ph type="title"/>
          </p:nvPr>
        </p:nvSpPr>
        <p:spPr>
          <a:xfrm>
            <a:off x="814137" y="118468"/>
            <a:ext cx="10515600" cy="1325563"/>
          </a:xfrm>
        </p:spPr>
        <p:txBody>
          <a:bodyPr/>
          <a:lstStyle/>
          <a:p>
            <a:r>
              <a:rPr lang="en-US" dirty="0"/>
              <a:t>Open and Transparent Online Collaboration </a:t>
            </a:r>
          </a:p>
        </p:txBody>
      </p:sp>
      <p:sp>
        <p:nvSpPr>
          <p:cNvPr id="3" name="Content Placeholder 2">
            <a:extLst>
              <a:ext uri="{FF2B5EF4-FFF2-40B4-BE49-F238E27FC236}">
                <a16:creationId xmlns:a16="http://schemas.microsoft.com/office/drawing/2014/main" id="{941FABE7-B223-8D42-B374-3FFA7F520FD8}"/>
              </a:ext>
            </a:extLst>
          </p:cNvPr>
          <p:cNvSpPr>
            <a:spLocks noGrp="1"/>
          </p:cNvSpPr>
          <p:nvPr>
            <p:ph idx="1"/>
          </p:nvPr>
        </p:nvSpPr>
        <p:spPr>
          <a:xfrm>
            <a:off x="609600" y="1574686"/>
            <a:ext cx="6927273" cy="4234286"/>
          </a:xfrm>
        </p:spPr>
        <p:txBody>
          <a:bodyPr>
            <a:normAutofit fontScale="85000" lnSpcReduction="20000"/>
          </a:bodyPr>
          <a:lstStyle/>
          <a:p>
            <a:pPr marL="0" indent="0">
              <a:buNone/>
            </a:pPr>
            <a:r>
              <a:rPr lang="en-US" dirty="0"/>
              <a:t>We use a public GitHub site for: </a:t>
            </a:r>
          </a:p>
          <a:p>
            <a:pPr marL="342900" indent="-342900">
              <a:buFont typeface="Arial" panose="020B0604020202020204" pitchFamily="34" charset="0"/>
              <a:buChar char="•"/>
            </a:pPr>
            <a:r>
              <a:rPr lang="en-US" dirty="0"/>
              <a:t>Source Code Storage</a:t>
            </a:r>
          </a:p>
          <a:p>
            <a:pPr marL="342900" indent="-342900">
              <a:buFont typeface="Arial" panose="020B0604020202020204" pitchFamily="34" charset="0"/>
              <a:buChar char="•"/>
            </a:pPr>
            <a:r>
              <a:rPr lang="en-US" dirty="0"/>
              <a:t>Version Control</a:t>
            </a:r>
          </a:p>
          <a:p>
            <a:pPr marL="342900" indent="-342900">
              <a:buFont typeface="Arial" panose="020B0604020202020204" pitchFamily="34" charset="0"/>
              <a:buChar char="•"/>
            </a:pPr>
            <a:r>
              <a:rPr lang="en-US" dirty="0"/>
              <a:t>Testing/QC infrastructure</a:t>
            </a:r>
          </a:p>
          <a:p>
            <a:pPr marL="342900" indent="-342900">
              <a:buFont typeface="Arial" panose="020B0604020202020204" pitchFamily="34" charset="0"/>
              <a:buChar char="•"/>
            </a:pPr>
            <a:r>
              <a:rPr lang="en-US" dirty="0"/>
              <a:t>Issue tracking</a:t>
            </a:r>
          </a:p>
          <a:p>
            <a:pPr marL="342900" indent="-342900">
              <a:buFont typeface="Arial" panose="020B0604020202020204" pitchFamily="34" charset="0"/>
              <a:buChar char="•"/>
            </a:pPr>
            <a:r>
              <a:rPr lang="en-US" dirty="0"/>
              <a:t>Release Tracking</a:t>
            </a:r>
          </a:p>
          <a:p>
            <a:pPr marL="342900" indent="-342900">
              <a:buFont typeface="Arial" panose="020B0604020202020204" pitchFamily="34" charset="0"/>
              <a:buChar char="•"/>
            </a:pPr>
            <a:r>
              <a:rPr lang="en-US" dirty="0"/>
              <a:t>Discussion boards</a:t>
            </a:r>
          </a:p>
          <a:p>
            <a:pPr marL="342900" indent="-342900">
              <a:buFont typeface="Arial" panose="020B0604020202020204" pitchFamily="34" charset="0"/>
              <a:buChar char="•"/>
            </a:pPr>
            <a:r>
              <a:rPr lang="en-US" dirty="0"/>
              <a:t>Meeting Minutes</a:t>
            </a:r>
          </a:p>
          <a:p>
            <a:pPr marL="342900" indent="-342900">
              <a:buFont typeface="Arial" panose="020B0604020202020204" pitchFamily="34" charset="0"/>
              <a:buChar char="•"/>
            </a:pPr>
            <a:r>
              <a:rPr lang="en-US" dirty="0"/>
              <a:t>Project Management (Release Tracking, Kanban boards, </a:t>
            </a:r>
            <a:r>
              <a:rPr lang="en-US" dirty="0" err="1"/>
              <a:t>etc</a:t>
            </a:r>
            <a:r>
              <a:rPr lang="en-US" dirty="0"/>
              <a:t>)</a:t>
            </a:r>
          </a:p>
          <a:p>
            <a:pPr marL="342900" indent="-342900">
              <a:buFont typeface="Arial" panose="020B0604020202020204" pitchFamily="34" charset="0"/>
              <a:buChar char="•"/>
            </a:pPr>
            <a:r>
              <a:rPr lang="en-US" dirty="0"/>
              <a:t>Web-site hosting</a:t>
            </a:r>
          </a:p>
        </p:txBody>
      </p:sp>
      <p:sp>
        <p:nvSpPr>
          <p:cNvPr id="4" name="Slide Number Placeholder 3">
            <a:extLst>
              <a:ext uri="{FF2B5EF4-FFF2-40B4-BE49-F238E27FC236}">
                <a16:creationId xmlns:a16="http://schemas.microsoft.com/office/drawing/2014/main" id="{77C189AD-4015-184C-AF78-9DEADA0C33EF}"/>
              </a:ext>
            </a:extLst>
          </p:cNvPr>
          <p:cNvSpPr>
            <a:spLocks noGrp="1"/>
          </p:cNvSpPr>
          <p:nvPr>
            <p:ph type="sldNum" sz="quarter" idx="12"/>
          </p:nvPr>
        </p:nvSpPr>
        <p:spPr/>
        <p:txBody>
          <a:bodyPr/>
          <a:lstStyle/>
          <a:p>
            <a:fld id="{71B7BAC7-FE87-40F6-AA24-4F4685D1B022}" type="slidenum">
              <a:rPr lang="en-US" smtClean="0"/>
              <a:t>9</a:t>
            </a:fld>
            <a:endParaRPr lang="en-US"/>
          </a:p>
        </p:txBody>
      </p:sp>
      <p:pic>
        <p:nvPicPr>
          <p:cNvPr id="6" name="Picture 5">
            <a:extLst>
              <a:ext uri="{FF2B5EF4-FFF2-40B4-BE49-F238E27FC236}">
                <a16:creationId xmlns:a16="http://schemas.microsoft.com/office/drawing/2014/main" id="{3E55B7EB-88C1-B84F-A90F-D8B3425C0296}"/>
              </a:ext>
            </a:extLst>
          </p:cNvPr>
          <p:cNvPicPr>
            <a:picLocks noChangeAspect="1"/>
          </p:cNvPicPr>
          <p:nvPr/>
        </p:nvPicPr>
        <p:blipFill>
          <a:blip r:embed="rId2"/>
          <a:stretch>
            <a:fillRect/>
          </a:stretch>
        </p:blipFill>
        <p:spPr>
          <a:xfrm>
            <a:off x="7755149" y="1332690"/>
            <a:ext cx="3779125" cy="4762350"/>
          </a:xfrm>
          <a:prstGeom prst="rect">
            <a:avLst/>
          </a:prstGeom>
        </p:spPr>
      </p:pic>
      <p:sp>
        <p:nvSpPr>
          <p:cNvPr id="7" name="Rectangle 6">
            <a:extLst>
              <a:ext uri="{FF2B5EF4-FFF2-40B4-BE49-F238E27FC236}">
                <a16:creationId xmlns:a16="http://schemas.microsoft.com/office/drawing/2014/main" id="{2BC4307D-3328-CE48-8B3D-E3EA7525E411}"/>
              </a:ext>
            </a:extLst>
          </p:cNvPr>
          <p:cNvSpPr/>
          <p:nvPr/>
        </p:nvSpPr>
        <p:spPr>
          <a:xfrm>
            <a:off x="7821135" y="6050968"/>
            <a:ext cx="3647152" cy="369332"/>
          </a:xfrm>
          <a:prstGeom prst="rect">
            <a:avLst/>
          </a:prstGeom>
        </p:spPr>
        <p:txBody>
          <a:bodyPr wrap="none">
            <a:spAutoFit/>
          </a:bodyPr>
          <a:lstStyle/>
          <a:p>
            <a:r>
              <a:rPr lang="en-US">
                <a:hlinkClick r:id="rId3"/>
              </a:rPr>
              <a:t>https://</a:t>
            </a:r>
            <a:r>
              <a:rPr lang="en-US" err="1">
                <a:hlinkClick r:id="rId3"/>
              </a:rPr>
              <a:t>github.com</a:t>
            </a:r>
            <a:r>
              <a:rPr lang="en-US">
                <a:hlinkClick r:id="rId3"/>
              </a:rPr>
              <a:t>/</a:t>
            </a:r>
            <a:r>
              <a:rPr lang="en-US" err="1">
                <a:hlinkClick r:id="rId3"/>
              </a:rPr>
              <a:t>SafetyGraphics</a:t>
            </a:r>
            <a:endParaRPr lang="en-US"/>
          </a:p>
        </p:txBody>
      </p:sp>
    </p:spTree>
    <p:extLst>
      <p:ext uri="{BB962C8B-B14F-4D97-AF65-F5344CB8AC3E}">
        <p14:creationId xmlns:p14="http://schemas.microsoft.com/office/powerpoint/2010/main" val="3835921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4611</TotalTime>
  <Words>1758</Words>
  <Application>Microsoft Macintosh PowerPoint</Application>
  <PresentationFormat>Widescreen</PresentationFormat>
  <Paragraphs>280</Paragraphs>
  <Slides>40</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-apple-system</vt:lpstr>
      <vt:lpstr>Arial</vt:lpstr>
      <vt:lpstr>Calibri</vt:lpstr>
      <vt:lpstr>Calibri Light</vt:lpstr>
      <vt:lpstr>Courier New</vt:lpstr>
      <vt:lpstr>Menlo</vt:lpstr>
      <vt:lpstr>Monaco</vt:lpstr>
      <vt:lpstr>Times</vt:lpstr>
      <vt:lpstr>Trebuchet MS</vt:lpstr>
      <vt:lpstr>Office Theme</vt:lpstr>
      <vt:lpstr>safetyGraphics</vt:lpstr>
      <vt:lpstr>Disclaimers </vt:lpstr>
      <vt:lpstr>Agenda</vt:lpstr>
      <vt:lpstr>01. Intro To safetyGraphics</vt:lpstr>
      <vt:lpstr>PowerPoint Presentation</vt:lpstr>
      <vt:lpstr>ISG Guiding Principles</vt:lpstr>
      <vt:lpstr>PowerPoint Presentation</vt:lpstr>
      <vt:lpstr>PowerPoint Presentation</vt:lpstr>
      <vt:lpstr>Open and Transparent Online Collaboration </vt:lpstr>
      <vt:lpstr>Contributor Guidelines</vt:lpstr>
      <vt:lpstr>Vignettes</vt:lpstr>
      <vt:lpstr>Package Ecosystem</vt:lpstr>
      <vt:lpstr>02. Hello World</vt:lpstr>
      <vt:lpstr>Hello World</vt:lpstr>
      <vt:lpstr>Hello World, Again</vt:lpstr>
      <vt:lpstr>03. Loading Custom Data</vt:lpstr>
      <vt:lpstr>Configurable App Inputs</vt:lpstr>
      <vt:lpstr>?safetyGraphicsApp docs</vt:lpstr>
      <vt:lpstr>PowerPoint Presentation</vt:lpstr>
      <vt:lpstr>04. App/Chart Export</vt:lpstr>
      <vt:lpstr>PowerPoint Presentation</vt:lpstr>
      <vt:lpstr>PowerPoint Presentation</vt:lpstr>
      <vt:lpstr>04. Customizing Charts</vt:lpstr>
      <vt:lpstr>PowerPoint Presentation</vt:lpstr>
      <vt:lpstr>Hello World</vt:lpstr>
      <vt:lpstr>PowerPoint Presentation</vt:lpstr>
      <vt:lpstr>Default Charts from safetyCharts</vt:lpstr>
      <vt:lpstr>PowerPoint Presentation</vt:lpstr>
      <vt:lpstr>PowerPoint Presentation</vt:lpstr>
      <vt:lpstr>PowerPoint Presentation</vt:lpstr>
      <vt:lpstr>04. Adding Custom Domains</vt:lpstr>
      <vt:lpstr>Adding New Data Domains with `meta`</vt:lpstr>
      <vt:lpstr>Default Metadata</vt:lpstr>
      <vt:lpstr>?safetyGraphics::meta Metadata Column Definitions </vt:lpstr>
      <vt:lpstr>Creating a Chart in a Custom Domains</vt:lpstr>
      <vt:lpstr>Appendix – Shiny Modules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safetyGraphics</dc:title>
  <dc:creator>Jeremy Wildfire</dc:creator>
  <cp:lastModifiedBy>Jeremy Wildfire</cp:lastModifiedBy>
  <cp:revision>4</cp:revision>
  <dcterms:created xsi:type="dcterms:W3CDTF">2021-09-22T13:37:09Z</dcterms:created>
  <dcterms:modified xsi:type="dcterms:W3CDTF">2021-10-22T14:00:22Z</dcterms:modified>
</cp:coreProperties>
</file>